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" ContentType="image/t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1" r:id="rId1"/>
  </p:sldMasterIdLst>
  <p:notesMasterIdLst>
    <p:notesMasterId r:id="rId32"/>
  </p:notesMasterIdLst>
  <p:sldIdLst>
    <p:sldId id="277" r:id="rId2"/>
    <p:sldId id="279" r:id="rId3"/>
    <p:sldId id="278" r:id="rId4"/>
    <p:sldId id="280" r:id="rId5"/>
    <p:sldId id="257" r:id="rId6"/>
    <p:sldId id="258" r:id="rId7"/>
    <p:sldId id="282" r:id="rId8"/>
    <p:sldId id="260" r:id="rId9"/>
    <p:sldId id="284" r:id="rId10"/>
    <p:sldId id="262" r:id="rId11"/>
    <p:sldId id="285" r:id="rId12"/>
    <p:sldId id="287" r:id="rId13"/>
    <p:sldId id="264" r:id="rId14"/>
    <p:sldId id="289" r:id="rId15"/>
    <p:sldId id="265" r:id="rId16"/>
    <p:sldId id="290" r:id="rId17"/>
    <p:sldId id="291" r:id="rId18"/>
    <p:sldId id="266" r:id="rId19"/>
    <p:sldId id="292" r:id="rId20"/>
    <p:sldId id="267" r:id="rId21"/>
    <p:sldId id="268" r:id="rId22"/>
    <p:sldId id="293" r:id="rId23"/>
    <p:sldId id="270" r:id="rId24"/>
    <p:sldId id="294" r:id="rId25"/>
    <p:sldId id="274" r:id="rId26"/>
    <p:sldId id="298" r:id="rId27"/>
    <p:sldId id="300" r:id="rId28"/>
    <p:sldId id="296" r:id="rId29"/>
    <p:sldId id="297" r:id="rId30"/>
    <p:sldId id="308" r:id="rId31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8" d="100"/>
          <a:sy n="58" d="100"/>
        </p:scale>
        <p:origin x="147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388" y="9103360"/>
            <a:ext cx="13001414" cy="6502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8" y="9008805"/>
            <a:ext cx="13001414" cy="910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70432" y="1079398"/>
            <a:ext cx="10728960" cy="5071872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11378" spc="-7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73387" y="6336883"/>
            <a:ext cx="10728960" cy="16256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3413" cap="all" spc="284" baseline="0">
                <a:solidFill>
                  <a:schemeClr val="tx2"/>
                </a:solidFill>
                <a:latin typeface="+mj-lt"/>
              </a:defRPr>
            </a:lvl1pPr>
            <a:lvl2pPr marL="650230" indent="0" algn="ctr">
              <a:buNone/>
              <a:defRPr sz="3413"/>
            </a:lvl2pPr>
            <a:lvl3pPr marL="1300460" indent="0" algn="ctr">
              <a:buNone/>
              <a:defRPr sz="3413"/>
            </a:lvl3pPr>
            <a:lvl4pPr marL="1950690" indent="0" algn="ctr">
              <a:buNone/>
              <a:defRPr sz="2844"/>
            </a:lvl4pPr>
            <a:lvl5pPr marL="2600919" indent="0" algn="ctr">
              <a:buNone/>
              <a:defRPr sz="2844"/>
            </a:lvl5pPr>
            <a:lvl6pPr marL="3251149" indent="0" algn="ctr">
              <a:buNone/>
              <a:defRPr sz="2844"/>
            </a:lvl6pPr>
            <a:lvl7pPr marL="3901379" indent="0" algn="ctr">
              <a:buNone/>
              <a:defRPr sz="2844"/>
            </a:lvl7pPr>
            <a:lvl8pPr marL="4551609" indent="0" algn="ctr">
              <a:buNone/>
              <a:defRPr sz="2844"/>
            </a:lvl8pPr>
            <a:lvl9pPr marL="5201839" indent="0" algn="ctr">
              <a:buNone/>
              <a:defRPr sz="2844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11/15/2016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88169" y="6177280"/>
            <a:ext cx="1053388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01004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11/15/2016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0737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388" y="9103360"/>
            <a:ext cx="13001414" cy="6502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8" y="9008805"/>
            <a:ext cx="13001414" cy="910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306561" y="589909"/>
            <a:ext cx="2804160" cy="818833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94081" y="589908"/>
            <a:ext cx="8249920" cy="8188331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11/15/2016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3693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hape 10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60358826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28D29-1ECB-41DF-951B-2A23F95AD026}" type="datetimeFigureOut">
              <a:rPr lang="en-US" dirty="0"/>
              <a:t>11/15/2016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3088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388" y="9103360"/>
            <a:ext cx="13001414" cy="6502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8" y="9008805"/>
            <a:ext cx="13001414" cy="910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0432" y="1079398"/>
            <a:ext cx="10728960" cy="5071872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11378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0432" y="6333338"/>
            <a:ext cx="10728960" cy="16256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3413" cap="all" spc="284" baseline="0">
                <a:solidFill>
                  <a:schemeClr val="tx2"/>
                </a:solidFill>
                <a:latin typeface="+mj-lt"/>
              </a:defRPr>
            </a:lvl1pPr>
            <a:lvl2pPr marL="650230" indent="0">
              <a:buNone/>
              <a:defRPr sz="2560">
                <a:solidFill>
                  <a:schemeClr val="tx1">
                    <a:tint val="75000"/>
                  </a:schemeClr>
                </a:solidFill>
              </a:defRPr>
            </a:lvl2pPr>
            <a:lvl3pPr marL="1300460" indent="0">
              <a:buNone/>
              <a:defRPr sz="2276">
                <a:solidFill>
                  <a:schemeClr val="tx1">
                    <a:tint val="75000"/>
                  </a:schemeClr>
                </a:solidFill>
              </a:defRPr>
            </a:lvl3pPr>
            <a:lvl4pPr marL="1950690" indent="0">
              <a:buNone/>
              <a:defRPr sz="1991">
                <a:solidFill>
                  <a:schemeClr val="tx1">
                    <a:tint val="75000"/>
                  </a:schemeClr>
                </a:solidFill>
              </a:defRPr>
            </a:lvl4pPr>
            <a:lvl5pPr marL="2600919" indent="0">
              <a:buNone/>
              <a:defRPr sz="1991">
                <a:solidFill>
                  <a:schemeClr val="tx1">
                    <a:tint val="75000"/>
                  </a:schemeClr>
                </a:solidFill>
              </a:defRPr>
            </a:lvl5pPr>
            <a:lvl6pPr marL="3251149" indent="0">
              <a:buNone/>
              <a:defRPr sz="1991">
                <a:solidFill>
                  <a:schemeClr val="tx1">
                    <a:tint val="75000"/>
                  </a:schemeClr>
                </a:solidFill>
              </a:defRPr>
            </a:lvl6pPr>
            <a:lvl7pPr marL="3901379" indent="0">
              <a:buNone/>
              <a:defRPr sz="1991">
                <a:solidFill>
                  <a:schemeClr val="tx1">
                    <a:tint val="75000"/>
                  </a:schemeClr>
                </a:solidFill>
              </a:defRPr>
            </a:lvl7pPr>
            <a:lvl8pPr marL="4551609" indent="0">
              <a:buNone/>
              <a:defRPr sz="1991">
                <a:solidFill>
                  <a:schemeClr val="tx1">
                    <a:tint val="75000"/>
                  </a:schemeClr>
                </a:solidFill>
              </a:defRPr>
            </a:lvl8pPr>
            <a:lvl9pPr marL="5201839" indent="0">
              <a:buNone/>
              <a:defRPr sz="199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11/15/2016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88169" y="6177280"/>
            <a:ext cx="1053388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90728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170432" y="407615"/>
            <a:ext cx="10728960" cy="20632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70432" y="2625044"/>
            <a:ext cx="5266944" cy="572211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32448" y="2625047"/>
            <a:ext cx="5266944" cy="572211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11/15/2016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603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170432" y="407615"/>
            <a:ext cx="10728960" cy="20632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0432" y="2625496"/>
            <a:ext cx="5266944" cy="1047157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844" b="0" cap="all" baseline="0">
                <a:solidFill>
                  <a:schemeClr val="tx2"/>
                </a:solidFill>
              </a:defRPr>
            </a:lvl1pPr>
            <a:lvl2pPr marL="650230" indent="0">
              <a:buNone/>
              <a:defRPr sz="2844" b="1"/>
            </a:lvl2pPr>
            <a:lvl3pPr marL="1300460" indent="0">
              <a:buNone/>
              <a:defRPr sz="2560" b="1"/>
            </a:lvl3pPr>
            <a:lvl4pPr marL="1950690" indent="0">
              <a:buNone/>
              <a:defRPr sz="2276" b="1"/>
            </a:lvl4pPr>
            <a:lvl5pPr marL="2600919" indent="0">
              <a:buNone/>
              <a:defRPr sz="2276" b="1"/>
            </a:lvl5pPr>
            <a:lvl6pPr marL="3251149" indent="0">
              <a:buNone/>
              <a:defRPr sz="2276" b="1"/>
            </a:lvl6pPr>
            <a:lvl7pPr marL="3901379" indent="0">
              <a:buNone/>
              <a:defRPr sz="2276" b="1"/>
            </a:lvl7pPr>
            <a:lvl8pPr marL="4551609" indent="0">
              <a:buNone/>
              <a:defRPr sz="2276" b="1"/>
            </a:lvl8pPr>
            <a:lvl9pPr marL="5201839" indent="0">
              <a:buNone/>
              <a:defRPr sz="2276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70432" y="3672653"/>
            <a:ext cx="5266944" cy="46745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2448" y="2625496"/>
            <a:ext cx="5266944" cy="1047157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844" b="0" cap="all" baseline="0">
                <a:solidFill>
                  <a:schemeClr val="tx2"/>
                </a:solidFill>
              </a:defRPr>
            </a:lvl1pPr>
            <a:lvl2pPr marL="650230" indent="0">
              <a:buNone/>
              <a:defRPr sz="2844" b="1"/>
            </a:lvl2pPr>
            <a:lvl3pPr marL="1300460" indent="0">
              <a:buNone/>
              <a:defRPr sz="2560" b="1"/>
            </a:lvl3pPr>
            <a:lvl4pPr marL="1950690" indent="0">
              <a:buNone/>
              <a:defRPr sz="2276" b="1"/>
            </a:lvl4pPr>
            <a:lvl5pPr marL="2600919" indent="0">
              <a:buNone/>
              <a:defRPr sz="2276" b="1"/>
            </a:lvl5pPr>
            <a:lvl6pPr marL="3251149" indent="0">
              <a:buNone/>
              <a:defRPr sz="2276" b="1"/>
            </a:lvl6pPr>
            <a:lvl7pPr marL="3901379" indent="0">
              <a:buNone/>
              <a:defRPr sz="2276" b="1"/>
            </a:lvl7pPr>
            <a:lvl8pPr marL="4551609" indent="0">
              <a:buNone/>
              <a:defRPr sz="2276" b="1"/>
            </a:lvl8pPr>
            <a:lvl9pPr marL="5201839" indent="0">
              <a:buNone/>
              <a:defRPr sz="2276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2448" y="3672653"/>
            <a:ext cx="5266944" cy="46745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11/15/2016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5585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11/15/2016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7661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388" y="9103360"/>
            <a:ext cx="13001414" cy="6502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8" y="9008805"/>
            <a:ext cx="13001414" cy="910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pPr/>
              <a:t>11/15/2016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8560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9" y="0"/>
            <a:ext cx="4320843" cy="9753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309409" y="0"/>
            <a:ext cx="68275" cy="975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7680" y="845311"/>
            <a:ext cx="3413760" cy="3251200"/>
          </a:xfrm>
        </p:spPr>
        <p:txBody>
          <a:bodyPr anchor="b">
            <a:normAutofit/>
          </a:bodyPr>
          <a:lstStyle>
            <a:lvl1pPr>
              <a:defRPr sz="512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21227" y="1040384"/>
            <a:ext cx="7124470" cy="74777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87680" y="4161536"/>
            <a:ext cx="3413760" cy="480586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2133">
                <a:solidFill>
                  <a:srgbClr val="FFFFFF"/>
                </a:solidFill>
              </a:defRPr>
            </a:lvl1pPr>
            <a:lvl2pPr marL="650230" indent="0">
              <a:buNone/>
              <a:defRPr sz="1707"/>
            </a:lvl2pPr>
            <a:lvl3pPr marL="1300460" indent="0">
              <a:buNone/>
              <a:defRPr sz="1422"/>
            </a:lvl3pPr>
            <a:lvl4pPr marL="1950690" indent="0">
              <a:buNone/>
              <a:defRPr sz="1280"/>
            </a:lvl4pPr>
            <a:lvl5pPr marL="2600919" indent="0">
              <a:buNone/>
              <a:defRPr sz="1280"/>
            </a:lvl5pPr>
            <a:lvl6pPr marL="3251149" indent="0">
              <a:buNone/>
              <a:defRPr sz="1280"/>
            </a:lvl6pPr>
            <a:lvl7pPr marL="3901379" indent="0">
              <a:buNone/>
              <a:defRPr sz="1280"/>
            </a:lvl7pPr>
            <a:lvl8pPr marL="4551609" indent="0">
              <a:buNone/>
              <a:defRPr sz="1280"/>
            </a:lvl8pPr>
            <a:lvl9pPr marL="5201839" indent="0">
              <a:buNone/>
              <a:defRPr sz="128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96547" y="9187252"/>
            <a:ext cx="2793078" cy="519289"/>
          </a:xfrm>
        </p:spPr>
        <p:txBody>
          <a:bodyPr/>
          <a:lstStyle>
            <a:lvl1pPr algn="l">
              <a:defRPr/>
            </a:lvl1pPr>
          </a:lstStyle>
          <a:p>
            <a:fld id="{96DFF08F-DC6B-4601-B491-B0F83F6DD2DA}" type="datetimeFigureOut">
              <a:rPr lang="en-US" dirty="0"/>
              <a:pPr/>
              <a:t>11/15/2016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120640" y="9187252"/>
            <a:ext cx="4958080" cy="519289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14582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" y="7044267"/>
            <a:ext cx="13001414" cy="270933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8" y="6990330"/>
            <a:ext cx="13001414" cy="910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0432" y="7217664"/>
            <a:ext cx="10793984" cy="1170432"/>
          </a:xfrm>
        </p:spPr>
        <p:txBody>
          <a:bodyPr tIns="0" bIns="0" anchor="b">
            <a:noAutofit/>
          </a:bodyPr>
          <a:lstStyle>
            <a:lvl1pPr>
              <a:defRPr sz="512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8" y="0"/>
            <a:ext cx="13004784" cy="6990330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4551">
                <a:solidFill>
                  <a:schemeClr val="bg1"/>
                </a:solidFill>
              </a:defRPr>
            </a:lvl1pPr>
            <a:lvl2pPr marL="650230" indent="0">
              <a:buNone/>
              <a:defRPr sz="3982"/>
            </a:lvl2pPr>
            <a:lvl3pPr marL="1300460" indent="0">
              <a:buNone/>
              <a:defRPr sz="3413"/>
            </a:lvl3pPr>
            <a:lvl4pPr marL="1950690" indent="0">
              <a:buNone/>
              <a:defRPr sz="2844"/>
            </a:lvl4pPr>
            <a:lvl5pPr marL="2600919" indent="0">
              <a:buNone/>
              <a:defRPr sz="2844"/>
            </a:lvl5pPr>
            <a:lvl6pPr marL="3251149" indent="0">
              <a:buNone/>
              <a:defRPr sz="2844"/>
            </a:lvl6pPr>
            <a:lvl7pPr marL="3901379" indent="0">
              <a:buNone/>
              <a:defRPr sz="2844"/>
            </a:lvl7pPr>
            <a:lvl8pPr marL="4551609" indent="0">
              <a:buNone/>
              <a:defRPr sz="2844"/>
            </a:lvl8pPr>
            <a:lvl9pPr marL="5201839" indent="0">
              <a:buNone/>
              <a:defRPr sz="2844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70431" y="8401101"/>
            <a:ext cx="10793984" cy="845312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853"/>
              </a:spcAft>
              <a:buNone/>
              <a:defRPr sz="2133">
                <a:solidFill>
                  <a:srgbClr val="FFFFFF"/>
                </a:solidFill>
              </a:defRPr>
            </a:lvl1pPr>
            <a:lvl2pPr marL="650230" indent="0">
              <a:buNone/>
              <a:defRPr sz="1707"/>
            </a:lvl2pPr>
            <a:lvl3pPr marL="1300460" indent="0">
              <a:buNone/>
              <a:defRPr sz="1422"/>
            </a:lvl3pPr>
            <a:lvl4pPr marL="1950690" indent="0">
              <a:buNone/>
              <a:defRPr sz="1280"/>
            </a:lvl4pPr>
            <a:lvl5pPr marL="2600919" indent="0">
              <a:buNone/>
              <a:defRPr sz="1280"/>
            </a:lvl5pPr>
            <a:lvl6pPr marL="3251149" indent="0">
              <a:buNone/>
              <a:defRPr sz="1280"/>
            </a:lvl6pPr>
            <a:lvl7pPr marL="3901379" indent="0">
              <a:buNone/>
              <a:defRPr sz="1280"/>
            </a:lvl7pPr>
            <a:lvl8pPr marL="4551609" indent="0">
              <a:buNone/>
              <a:defRPr sz="1280"/>
            </a:lvl8pPr>
            <a:lvl9pPr marL="5201839" indent="0">
              <a:buNone/>
              <a:defRPr sz="128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11/15/2016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3982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9103360"/>
            <a:ext cx="13004801" cy="6502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" y="9008804"/>
            <a:ext cx="13004801" cy="9386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70432" y="407615"/>
            <a:ext cx="10728960" cy="20632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0431" y="2625044"/>
            <a:ext cx="10728961" cy="572211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70434" y="9187252"/>
            <a:ext cx="2637089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80">
                <a:solidFill>
                  <a:srgbClr val="FFFFFF"/>
                </a:solidFill>
              </a:defRPr>
            </a:lvl1pPr>
          </a:lstStyle>
          <a:p>
            <a:fld id="{96DFF08F-DC6B-4601-B491-B0F83F6DD2DA}" type="datetimeFigureOut">
              <a:rPr lang="en-US" dirty="0"/>
              <a:pPr/>
              <a:t>11/15/2016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31932" y="9187252"/>
            <a:ext cx="5144324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8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60490" y="9187252"/>
            <a:ext cx="1399494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93"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273101" y="2471602"/>
            <a:ext cx="10631424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94129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1300460" rtl="0" eaLnBrk="1" latinLnBrk="0" hangingPunct="1">
        <a:lnSpc>
          <a:spcPct val="85000"/>
        </a:lnSpc>
        <a:spcBef>
          <a:spcPct val="0"/>
        </a:spcBef>
        <a:buNone/>
        <a:defRPr sz="6827" kern="1200" spc="-71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130046" indent="-130046" algn="l" defTabSz="1300460" rtl="0" eaLnBrk="1" latinLnBrk="0" hangingPunct="1">
        <a:lnSpc>
          <a:spcPct val="90000"/>
        </a:lnSpc>
        <a:spcBef>
          <a:spcPts val="1707"/>
        </a:spcBef>
        <a:spcAft>
          <a:spcPts val="284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844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6193" indent="-260092" algn="l" defTabSz="1300460" rtl="0" eaLnBrk="1" latinLnBrk="0" hangingPunct="1">
        <a:lnSpc>
          <a:spcPct val="90000"/>
        </a:lnSpc>
        <a:spcBef>
          <a:spcPts val="284"/>
        </a:spcBef>
        <a:spcAft>
          <a:spcPts val="569"/>
        </a:spcAft>
        <a:buClr>
          <a:schemeClr val="accent1"/>
        </a:buClr>
        <a:buFont typeface="Calibri" pitchFamily="34" charset="0"/>
        <a:buChar char="◦"/>
        <a:defRPr sz="256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06285" indent="-260092" algn="l" defTabSz="1300460" rtl="0" eaLnBrk="1" latinLnBrk="0" hangingPunct="1">
        <a:lnSpc>
          <a:spcPct val="90000"/>
        </a:lnSpc>
        <a:spcBef>
          <a:spcPts val="284"/>
        </a:spcBef>
        <a:spcAft>
          <a:spcPts val="569"/>
        </a:spcAft>
        <a:buClr>
          <a:schemeClr val="accent1"/>
        </a:buClr>
        <a:buFont typeface="Calibri" pitchFamily="34" charset="0"/>
        <a:buChar char="◦"/>
        <a:defRPr sz="1991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66377" indent="-260092" algn="l" defTabSz="1300460" rtl="0" eaLnBrk="1" latinLnBrk="0" hangingPunct="1">
        <a:lnSpc>
          <a:spcPct val="90000"/>
        </a:lnSpc>
        <a:spcBef>
          <a:spcPts val="284"/>
        </a:spcBef>
        <a:spcAft>
          <a:spcPts val="569"/>
        </a:spcAft>
        <a:buClr>
          <a:schemeClr val="accent1"/>
        </a:buClr>
        <a:buFont typeface="Calibri" pitchFamily="34" charset="0"/>
        <a:buChar char="◦"/>
        <a:defRPr sz="1991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26469" indent="-260092" algn="l" defTabSz="1300460" rtl="0" eaLnBrk="1" latinLnBrk="0" hangingPunct="1">
        <a:lnSpc>
          <a:spcPct val="90000"/>
        </a:lnSpc>
        <a:spcBef>
          <a:spcPts val="284"/>
        </a:spcBef>
        <a:spcAft>
          <a:spcPts val="569"/>
        </a:spcAft>
        <a:buClr>
          <a:schemeClr val="accent1"/>
        </a:buClr>
        <a:buFont typeface="Calibri" pitchFamily="34" charset="0"/>
        <a:buChar char="◦"/>
        <a:defRPr sz="1991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564420" indent="-325115" algn="l" defTabSz="1300460" rtl="0" eaLnBrk="1" latinLnBrk="0" hangingPunct="1">
        <a:lnSpc>
          <a:spcPct val="90000"/>
        </a:lnSpc>
        <a:spcBef>
          <a:spcPts val="284"/>
        </a:spcBef>
        <a:spcAft>
          <a:spcPts val="569"/>
        </a:spcAft>
        <a:buClr>
          <a:schemeClr val="accent1"/>
        </a:buClr>
        <a:buFont typeface="Calibri" pitchFamily="34" charset="0"/>
        <a:buChar char="◦"/>
        <a:defRPr sz="1991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848860" indent="-325115" algn="l" defTabSz="1300460" rtl="0" eaLnBrk="1" latinLnBrk="0" hangingPunct="1">
        <a:lnSpc>
          <a:spcPct val="90000"/>
        </a:lnSpc>
        <a:spcBef>
          <a:spcPts val="284"/>
        </a:spcBef>
        <a:spcAft>
          <a:spcPts val="569"/>
        </a:spcAft>
        <a:buClr>
          <a:schemeClr val="accent1"/>
        </a:buClr>
        <a:buFont typeface="Calibri" pitchFamily="34" charset="0"/>
        <a:buChar char="◦"/>
        <a:defRPr sz="1991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133300" indent="-325115" algn="l" defTabSz="1300460" rtl="0" eaLnBrk="1" latinLnBrk="0" hangingPunct="1">
        <a:lnSpc>
          <a:spcPct val="90000"/>
        </a:lnSpc>
        <a:spcBef>
          <a:spcPts val="284"/>
        </a:spcBef>
        <a:spcAft>
          <a:spcPts val="569"/>
        </a:spcAft>
        <a:buClr>
          <a:schemeClr val="accent1"/>
        </a:buClr>
        <a:buFont typeface="Calibri" pitchFamily="34" charset="0"/>
        <a:buChar char="◦"/>
        <a:defRPr sz="1991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417740" indent="-325115" algn="l" defTabSz="1300460" rtl="0" eaLnBrk="1" latinLnBrk="0" hangingPunct="1">
        <a:lnSpc>
          <a:spcPct val="90000"/>
        </a:lnSpc>
        <a:spcBef>
          <a:spcPts val="284"/>
        </a:spcBef>
        <a:spcAft>
          <a:spcPts val="569"/>
        </a:spcAft>
        <a:buClr>
          <a:schemeClr val="accent1"/>
        </a:buClr>
        <a:buFont typeface="Calibri" pitchFamily="34" charset="0"/>
        <a:buChar char="◦"/>
        <a:defRPr sz="1991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1pPr>
      <a:lvl2pPr marL="650230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2pPr>
      <a:lvl3pPr marL="1300460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3pPr>
      <a:lvl4pPr marL="1950690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4pPr>
      <a:lvl5pPr marL="260091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5pPr>
      <a:lvl6pPr marL="325114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6pPr>
      <a:lvl7pPr marL="390137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7pPr>
      <a:lvl8pPr marL="455160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8pPr>
      <a:lvl9pPr marL="520183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ti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6" r="68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028009456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392904" y="-57765"/>
            <a:ext cx="15790608" cy="9869130"/>
          </a:xfrm>
          <a:prstGeom prst="rect">
            <a:avLst/>
          </a:prstGeom>
          <a:ln w="12700">
            <a:miter lim="400000"/>
          </a:ln>
        </p:spPr>
      </p:pic>
      <p:sp>
        <p:nvSpPr>
          <p:cNvPr id="156" name="Shape 156"/>
          <p:cNvSpPr/>
          <p:nvPr/>
        </p:nvSpPr>
        <p:spPr>
          <a:xfrm>
            <a:off x="4312698" y="3809842"/>
            <a:ext cx="4379404" cy="2133918"/>
          </a:xfrm>
          <a:prstGeom prst="rect">
            <a:avLst/>
          </a:prstGeom>
          <a:solidFill>
            <a:srgbClr val="000000">
              <a:alpha val="5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7200" b="1" spc="0">
                <a:solidFill>
                  <a:srgbClr val="EBF623"/>
                </a:solidFill>
                <a:effectLst>
                  <a:outerShdw blurRad="50800" dist="50800" dir="3000000" rotWithShape="0">
                    <a:srgbClr val="000000"/>
                  </a:outerShdw>
                </a:effectLst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Round 3</a:t>
            </a:r>
          </a:p>
          <a:p>
            <a:pPr>
              <a:defRPr sz="6000" b="1" spc="0">
                <a:solidFill>
                  <a:srgbClr val="EBF623"/>
                </a:solidFill>
                <a:effectLst>
                  <a:outerShdw blurRad="50800" dist="50800" dir="3000000" rotWithShape="0">
                    <a:srgbClr val="000000"/>
                  </a:outerShdw>
                </a:effectLst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dirty="0"/>
              <a:t>Stylesheets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rism/>
      </p:transition>
    </mc:Choice>
    <mc:Fallback xmlns="">
      <p:transition spd="fast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Stylesheets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solidFill>
                  <a:srgbClr val="FF0000"/>
                </a:solidFill>
              </a:rPr>
              <a:t>Twitter Bootstrap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GB" sz="800" dirty="0"/>
          </a:p>
          <a:p>
            <a:pPr lvl="1">
              <a:buFont typeface="Wingdings" panose="05000000000000000000" pitchFamily="2" charset="2"/>
              <a:buChar char="§"/>
            </a:pPr>
            <a:endParaRPr lang="en-GB" sz="200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GB" sz="2000" dirty="0"/>
              <a:t>Dropped Less in Favour of Sass (v4)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sz="2000" dirty="0"/>
              <a:t>Moved from </a:t>
            </a:r>
            <a:r>
              <a:rPr lang="en-GB" sz="2000" dirty="0" err="1"/>
              <a:t>px</a:t>
            </a:r>
            <a:r>
              <a:rPr lang="en-GB" sz="2000" dirty="0"/>
              <a:t> to rem and </a:t>
            </a:r>
            <a:r>
              <a:rPr lang="en-GB" sz="2000" dirty="0" err="1"/>
              <a:t>em</a:t>
            </a:r>
            <a:r>
              <a:rPr lang="en-GB" sz="2000" dirty="0"/>
              <a:t> units  (v4)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sz="2000" dirty="0"/>
              <a:t>New reset called reboot (combination of normalize.css and bootstrap base styles) (v4)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sz="2000" dirty="0"/>
              <a:t>CSS size : 143 KB (v3) &amp; 120 KB (v4)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GB" dirty="0">
                <a:solidFill>
                  <a:srgbClr val="0070C0"/>
                </a:solidFill>
              </a:rPr>
              <a:t>Zurb Foundation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pPr marL="286101" lvl="1" indent="0">
              <a:buNone/>
            </a:pPr>
            <a:endParaRPr lang="en-GB" sz="200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GB" sz="2000" dirty="0"/>
              <a:t>Sass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sz="2000" dirty="0"/>
              <a:t>Fewer styles to override (v6)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sz="2000" dirty="0" err="1"/>
              <a:t>em</a:t>
            </a:r>
            <a:r>
              <a:rPr lang="en-GB" sz="2000" dirty="0"/>
              <a:t> &amp; rem support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sz="2000" dirty="0"/>
              <a:t>Visibility classes for landscape, portrait, accessibility (screen readers) and touch devices.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sz="2000" dirty="0"/>
              <a:t>normalize.css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sz="2000" dirty="0" err="1"/>
              <a:t>unCSS</a:t>
            </a:r>
            <a:endParaRPr lang="en-GB" sz="200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GB" sz="2000" dirty="0"/>
              <a:t>CSS size : 87 KB</a:t>
            </a:r>
          </a:p>
          <a:p>
            <a:pPr marL="286101" lvl="1" indent="0">
              <a:buNone/>
            </a:pPr>
            <a:endParaRPr lang="en-GB" sz="2000" dirty="0"/>
          </a:p>
          <a:p>
            <a:pPr lvl="1">
              <a:buFont typeface="Wingdings" panose="05000000000000000000" pitchFamily="2" charset="2"/>
              <a:buChar char="§"/>
            </a:pPr>
            <a:endParaRPr lang="en-GB" sz="2000" dirty="0"/>
          </a:p>
          <a:p>
            <a:pPr lvl="1">
              <a:buFont typeface="Wingdings" panose="05000000000000000000" pitchFamily="2" charset="2"/>
              <a:buChar char="§"/>
            </a:pPr>
            <a:endParaRPr lang="en-US" dirty="0"/>
          </a:p>
          <a:p>
            <a:endParaRPr lang="en-US" dirty="0"/>
          </a:p>
        </p:txBody>
      </p:sp>
      <p:pic>
        <p:nvPicPr>
          <p:cNvPr id="8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77828" y="7706760"/>
            <a:ext cx="2527301" cy="1028702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9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359786" y="7583004"/>
            <a:ext cx="1469805" cy="1102354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</p:spTree>
    <p:extLst>
      <p:ext uri="{BB962C8B-B14F-4D97-AF65-F5344CB8AC3E}">
        <p14:creationId xmlns:p14="http://schemas.microsoft.com/office/powerpoint/2010/main" val="22225161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Stylesheets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1290182" y="2787634"/>
            <a:ext cx="3564406" cy="1047157"/>
          </a:xfrm>
        </p:spPr>
        <p:txBody>
          <a:bodyPr/>
          <a:lstStyle/>
          <a:p>
            <a:r>
              <a:rPr lang="en-GB" dirty="0">
                <a:solidFill>
                  <a:srgbClr val="FF0000"/>
                </a:solidFill>
              </a:rPr>
              <a:t>Twitter Bootstrap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>
          <a:xfrm>
            <a:off x="8430016" y="2931090"/>
            <a:ext cx="3068542" cy="741563"/>
          </a:xfrm>
        </p:spPr>
        <p:txBody>
          <a:bodyPr/>
          <a:lstStyle/>
          <a:p>
            <a:pPr algn="r"/>
            <a:r>
              <a:rPr lang="en-GB" dirty="0">
                <a:solidFill>
                  <a:srgbClr val="0070C0"/>
                </a:solidFill>
              </a:rPr>
              <a:t>Zurb Foundation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170432" y="3834791"/>
            <a:ext cx="4478806" cy="3754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400" b="1" u="sng" dirty="0">
                <a:solidFill>
                  <a:srgbClr val="333333"/>
                </a:solidFill>
              </a:rPr>
              <a:t>Viewport-based: </a:t>
            </a:r>
          </a:p>
          <a:p>
            <a:pPr algn="l"/>
            <a:r>
              <a:rPr lang="en-US" sz="1400" dirty="0">
                <a:solidFill>
                  <a:srgbClr val="333333"/>
                </a:solidFill>
              </a:rPr>
              <a:t>.hidden-</a:t>
            </a:r>
            <a:r>
              <a:rPr lang="en-US" sz="1400" dirty="0" err="1">
                <a:solidFill>
                  <a:srgbClr val="333333"/>
                </a:solidFill>
              </a:rPr>
              <a:t>xs</a:t>
            </a:r>
            <a:r>
              <a:rPr lang="en-US" sz="1400" dirty="0">
                <a:solidFill>
                  <a:srgbClr val="333333"/>
                </a:solidFill>
              </a:rPr>
              <a:t>-down </a:t>
            </a:r>
          </a:p>
          <a:p>
            <a:pPr algn="l"/>
            <a:r>
              <a:rPr lang="en-US" sz="1400" dirty="0">
                <a:solidFill>
                  <a:srgbClr val="333333"/>
                </a:solidFill>
              </a:rPr>
              <a:t>.hidden-</a:t>
            </a:r>
            <a:r>
              <a:rPr lang="en-US" sz="1400" dirty="0" err="1">
                <a:solidFill>
                  <a:srgbClr val="333333"/>
                </a:solidFill>
              </a:rPr>
              <a:t>sm</a:t>
            </a:r>
            <a:r>
              <a:rPr lang="en-US" sz="1400" dirty="0">
                <a:solidFill>
                  <a:srgbClr val="333333"/>
                </a:solidFill>
              </a:rPr>
              <a:t>-down </a:t>
            </a:r>
          </a:p>
          <a:p>
            <a:pPr algn="l"/>
            <a:r>
              <a:rPr lang="en-US" sz="1400" dirty="0">
                <a:solidFill>
                  <a:srgbClr val="333333"/>
                </a:solidFill>
              </a:rPr>
              <a:t>.hidden-md-down </a:t>
            </a:r>
          </a:p>
          <a:p>
            <a:pPr algn="l"/>
            <a:r>
              <a:rPr lang="en-US" sz="1400" dirty="0">
                <a:solidFill>
                  <a:srgbClr val="333333"/>
                </a:solidFill>
              </a:rPr>
              <a:t>.hidden-</a:t>
            </a:r>
            <a:r>
              <a:rPr lang="en-US" sz="1400" dirty="0" err="1">
                <a:solidFill>
                  <a:srgbClr val="333333"/>
                </a:solidFill>
              </a:rPr>
              <a:t>lg</a:t>
            </a:r>
            <a:r>
              <a:rPr lang="en-US" sz="1400" dirty="0">
                <a:solidFill>
                  <a:srgbClr val="333333"/>
                </a:solidFill>
              </a:rPr>
              <a:t>-down </a:t>
            </a:r>
          </a:p>
          <a:p>
            <a:pPr algn="l"/>
            <a:r>
              <a:rPr lang="en-US" sz="1400" dirty="0">
                <a:solidFill>
                  <a:srgbClr val="333333"/>
                </a:solidFill>
              </a:rPr>
              <a:t>.hidden-xl-down </a:t>
            </a:r>
          </a:p>
          <a:p>
            <a:pPr algn="l"/>
            <a:r>
              <a:rPr lang="en-US" sz="1400" dirty="0">
                <a:solidFill>
                  <a:srgbClr val="333333"/>
                </a:solidFill>
              </a:rPr>
              <a:t>.hidden-</a:t>
            </a:r>
            <a:r>
              <a:rPr lang="en-US" sz="1400" dirty="0" err="1">
                <a:solidFill>
                  <a:srgbClr val="333333"/>
                </a:solidFill>
              </a:rPr>
              <a:t>xs</a:t>
            </a:r>
            <a:r>
              <a:rPr lang="en-US" sz="1400" dirty="0">
                <a:solidFill>
                  <a:srgbClr val="333333"/>
                </a:solidFill>
              </a:rPr>
              <a:t>-up </a:t>
            </a:r>
          </a:p>
          <a:p>
            <a:pPr algn="l"/>
            <a:r>
              <a:rPr lang="en-US" sz="1400" dirty="0">
                <a:solidFill>
                  <a:srgbClr val="333333"/>
                </a:solidFill>
              </a:rPr>
              <a:t>.hidden-</a:t>
            </a:r>
            <a:r>
              <a:rPr lang="en-US" sz="1400" dirty="0" err="1">
                <a:solidFill>
                  <a:srgbClr val="333333"/>
                </a:solidFill>
              </a:rPr>
              <a:t>sm</a:t>
            </a:r>
            <a:r>
              <a:rPr lang="en-US" sz="1400" dirty="0">
                <a:solidFill>
                  <a:srgbClr val="333333"/>
                </a:solidFill>
              </a:rPr>
              <a:t>-up </a:t>
            </a:r>
          </a:p>
          <a:p>
            <a:pPr algn="l"/>
            <a:r>
              <a:rPr lang="en-US" sz="1400" dirty="0">
                <a:solidFill>
                  <a:srgbClr val="333333"/>
                </a:solidFill>
              </a:rPr>
              <a:t>.hidden-md-up </a:t>
            </a:r>
          </a:p>
          <a:p>
            <a:pPr algn="l"/>
            <a:r>
              <a:rPr lang="en-US" sz="1400" dirty="0">
                <a:solidFill>
                  <a:srgbClr val="333333"/>
                </a:solidFill>
              </a:rPr>
              <a:t>.hidden-</a:t>
            </a:r>
            <a:r>
              <a:rPr lang="en-US" sz="1400" dirty="0" err="1">
                <a:solidFill>
                  <a:srgbClr val="333333"/>
                </a:solidFill>
              </a:rPr>
              <a:t>lg</a:t>
            </a:r>
            <a:r>
              <a:rPr lang="en-US" sz="1400" dirty="0">
                <a:solidFill>
                  <a:srgbClr val="333333"/>
                </a:solidFill>
              </a:rPr>
              <a:t>-up </a:t>
            </a:r>
          </a:p>
          <a:p>
            <a:pPr algn="l"/>
            <a:r>
              <a:rPr lang="en-US" sz="1400" dirty="0">
                <a:solidFill>
                  <a:srgbClr val="333333"/>
                </a:solidFill>
              </a:rPr>
              <a:t>.hidden-xl-up </a:t>
            </a:r>
          </a:p>
          <a:p>
            <a:pPr algn="l"/>
            <a:endParaRPr lang="en-US" sz="1400" dirty="0">
              <a:solidFill>
                <a:srgbClr val="333333"/>
              </a:solidFill>
            </a:endParaRPr>
          </a:p>
          <a:p>
            <a:pPr algn="l"/>
            <a:r>
              <a:rPr lang="en-US" sz="1400" b="1" u="sng" dirty="0">
                <a:solidFill>
                  <a:srgbClr val="333333"/>
                </a:solidFill>
              </a:rPr>
              <a:t>Print-based: </a:t>
            </a:r>
          </a:p>
          <a:p>
            <a:pPr algn="l"/>
            <a:r>
              <a:rPr lang="en-US" sz="1400" dirty="0">
                <a:solidFill>
                  <a:srgbClr val="333333"/>
                </a:solidFill>
              </a:rPr>
              <a:t>.visible-print-block </a:t>
            </a:r>
          </a:p>
          <a:p>
            <a:pPr algn="l"/>
            <a:r>
              <a:rPr lang="en-US" sz="1400" dirty="0">
                <a:solidFill>
                  <a:srgbClr val="333333"/>
                </a:solidFill>
              </a:rPr>
              <a:t>.visible-print-inline </a:t>
            </a:r>
          </a:p>
          <a:p>
            <a:pPr algn="l"/>
            <a:r>
              <a:rPr lang="en-US" sz="1400" dirty="0">
                <a:solidFill>
                  <a:srgbClr val="333333"/>
                </a:solidFill>
              </a:rPr>
              <a:t>.visible-print-inline-block </a:t>
            </a:r>
          </a:p>
          <a:p>
            <a:pPr algn="l"/>
            <a:r>
              <a:rPr lang="en-US" sz="1400" dirty="0">
                <a:solidFill>
                  <a:srgbClr val="333333"/>
                </a:solidFill>
              </a:rPr>
              <a:t>.hidden-print</a:t>
            </a:r>
            <a:endParaRPr lang="en-US" sz="1400" dirty="0"/>
          </a:p>
        </p:txBody>
      </p:sp>
      <p:sp>
        <p:nvSpPr>
          <p:cNvPr id="7" name="Rectangle 6"/>
          <p:cNvSpPr/>
          <p:nvPr/>
        </p:nvSpPr>
        <p:spPr>
          <a:xfrm>
            <a:off x="6534912" y="3834791"/>
            <a:ext cx="4478806" cy="50475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GB" sz="1400" b="1" u="sng" dirty="0"/>
              <a:t>Screen Size: </a:t>
            </a:r>
          </a:p>
          <a:p>
            <a:pPr algn="l"/>
            <a:r>
              <a:rPr lang="en-GB" sz="1400" dirty="0"/>
              <a:t>.show-for-medium</a:t>
            </a:r>
          </a:p>
          <a:p>
            <a:pPr algn="l"/>
            <a:r>
              <a:rPr lang="en-GB" sz="1400" dirty="0"/>
              <a:t>.show-for-[custom] </a:t>
            </a:r>
          </a:p>
          <a:p>
            <a:pPr algn="l"/>
            <a:r>
              <a:rPr lang="en-GB" sz="1400" dirty="0"/>
              <a:t>.show-for-medium-only</a:t>
            </a:r>
          </a:p>
          <a:p>
            <a:pPr algn="l"/>
            <a:r>
              <a:rPr lang="en-GB" sz="1400" dirty="0"/>
              <a:t>.show-for-[custom]-only </a:t>
            </a:r>
          </a:p>
          <a:p>
            <a:pPr algn="l"/>
            <a:r>
              <a:rPr lang="en-GB" sz="1400" dirty="0"/>
              <a:t>.hide-for-medium </a:t>
            </a:r>
          </a:p>
          <a:p>
            <a:pPr algn="l"/>
            <a:r>
              <a:rPr lang="en-GB" sz="1400" dirty="0"/>
              <a:t>.hide-for-[custom]</a:t>
            </a:r>
          </a:p>
          <a:p>
            <a:pPr algn="l"/>
            <a:r>
              <a:rPr lang="en-GB" sz="1400" dirty="0"/>
              <a:t>.hide-for-medium-only</a:t>
            </a:r>
          </a:p>
          <a:p>
            <a:pPr algn="l"/>
            <a:r>
              <a:rPr lang="en-GB" sz="1400" dirty="0"/>
              <a:t>.hide-for-[custom]-only </a:t>
            </a:r>
          </a:p>
          <a:p>
            <a:pPr algn="l"/>
            <a:endParaRPr lang="en-GB" sz="1400" dirty="0"/>
          </a:p>
          <a:p>
            <a:pPr algn="l"/>
            <a:r>
              <a:rPr lang="en-GB" sz="1400" b="1" u="sng" dirty="0"/>
              <a:t>Generic (CAUTION: hides from </a:t>
            </a:r>
            <a:r>
              <a:rPr lang="en-GB" sz="1400" b="1" u="sng" dirty="0" err="1"/>
              <a:t>screenreaders</a:t>
            </a:r>
            <a:r>
              <a:rPr lang="en-GB" sz="1400" b="1" u="sng" dirty="0"/>
              <a:t>):</a:t>
            </a:r>
          </a:p>
          <a:p>
            <a:pPr algn="l"/>
            <a:r>
              <a:rPr lang="en-GB" sz="1400" dirty="0"/>
              <a:t>.hide (display: none;) </a:t>
            </a:r>
          </a:p>
          <a:p>
            <a:pPr algn="l"/>
            <a:r>
              <a:rPr lang="en-GB" sz="1400" dirty="0"/>
              <a:t>.invisible (visibility: hidden;) </a:t>
            </a:r>
          </a:p>
          <a:p>
            <a:pPr algn="l"/>
            <a:endParaRPr lang="en-GB" sz="1400" dirty="0"/>
          </a:p>
          <a:p>
            <a:pPr algn="l"/>
            <a:r>
              <a:rPr lang="en-GB" sz="1400" b="1" u="sng" dirty="0"/>
              <a:t>Orientation:</a:t>
            </a:r>
          </a:p>
          <a:p>
            <a:pPr algn="l"/>
            <a:r>
              <a:rPr lang="en-GB" sz="1400" dirty="0"/>
              <a:t>.show-for-landscape</a:t>
            </a:r>
          </a:p>
          <a:p>
            <a:pPr algn="l"/>
            <a:r>
              <a:rPr lang="en-GB" sz="1400" dirty="0"/>
              <a:t>.show-for-portrait </a:t>
            </a:r>
          </a:p>
          <a:p>
            <a:pPr algn="l"/>
            <a:r>
              <a:rPr lang="en-GB" sz="1400" dirty="0"/>
              <a:t>.hide-for-landscape </a:t>
            </a:r>
          </a:p>
          <a:p>
            <a:pPr algn="l"/>
            <a:r>
              <a:rPr lang="en-GB" sz="1400" dirty="0"/>
              <a:t>.hide-for-portrait </a:t>
            </a:r>
          </a:p>
          <a:p>
            <a:pPr algn="l"/>
            <a:endParaRPr lang="en-GB" sz="1400" dirty="0"/>
          </a:p>
          <a:p>
            <a:pPr algn="l"/>
            <a:r>
              <a:rPr lang="en-GB" sz="1400" b="1" u="sng" dirty="0"/>
              <a:t>Accessibility: </a:t>
            </a:r>
          </a:p>
          <a:p>
            <a:pPr algn="l"/>
            <a:r>
              <a:rPr lang="en-GB" sz="1400" dirty="0"/>
              <a:t>.show-for-</a:t>
            </a:r>
            <a:r>
              <a:rPr lang="en-GB" sz="1400" dirty="0" err="1"/>
              <a:t>sr</a:t>
            </a:r>
            <a:r>
              <a:rPr lang="en-GB" sz="1400" dirty="0"/>
              <a:t> (hides visually only) </a:t>
            </a:r>
          </a:p>
          <a:p>
            <a:pPr algn="l"/>
            <a:r>
              <a:rPr lang="en-GB" sz="1400" dirty="0"/>
              <a:t>.show-on-focus (for skip-links and such)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3020910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787400" y="-96464"/>
            <a:ext cx="14579600" cy="9946528"/>
          </a:xfrm>
          <a:prstGeom prst="rect">
            <a:avLst/>
          </a:prstGeom>
          <a:ln w="12700">
            <a:miter lim="400000"/>
          </a:ln>
        </p:spPr>
      </p:pic>
      <p:sp>
        <p:nvSpPr>
          <p:cNvPr id="172" name="Shape 172"/>
          <p:cNvSpPr/>
          <p:nvPr/>
        </p:nvSpPr>
        <p:spPr>
          <a:xfrm>
            <a:off x="2133415" y="3776119"/>
            <a:ext cx="8737969" cy="2133918"/>
          </a:xfrm>
          <a:prstGeom prst="rect">
            <a:avLst/>
          </a:prstGeom>
          <a:solidFill>
            <a:srgbClr val="000000">
              <a:alpha val="5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7200" b="1" spc="0">
                <a:solidFill>
                  <a:srgbClr val="EBF623"/>
                </a:solidFill>
                <a:effectLst>
                  <a:outerShdw blurRad="50800" dist="50800" dir="3000000" rotWithShape="0">
                    <a:srgbClr val="000000"/>
                  </a:outerShdw>
                </a:effectLst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Round 4</a:t>
            </a:r>
          </a:p>
          <a:p>
            <a:pPr>
              <a:defRPr sz="6000" b="1" spc="0">
                <a:solidFill>
                  <a:srgbClr val="EBF623"/>
                </a:solidFill>
                <a:effectLst>
                  <a:outerShdw blurRad="50800" dist="50800" dir="3000000" rotWithShape="0">
                    <a:srgbClr val="000000"/>
                  </a:outerShdw>
                </a:effectLst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Grid </a:t>
            </a:r>
            <a:r>
              <a:rPr lang="en-GB" dirty="0"/>
              <a:t>&amp;</a:t>
            </a:r>
            <a:r>
              <a:rPr dirty="0"/>
              <a:t> Responsiveness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rism/>
      </p:transition>
    </mc:Choice>
    <mc:Fallback xmlns="">
      <p:transition spd="fast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Grid &amp; Responsiveness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solidFill>
                  <a:srgbClr val="FF0000"/>
                </a:solidFill>
              </a:rPr>
              <a:t>Twitter Bootstrap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fontAlgn="t">
              <a:buFont typeface="Wingdings" panose="05000000000000000000" pitchFamily="2" charset="2"/>
              <a:buChar char="§"/>
            </a:pPr>
            <a:r>
              <a:rPr lang="en-GB" sz="2000" dirty="0">
                <a:solidFill>
                  <a:schemeClr val="tx1"/>
                </a:solidFill>
              </a:rPr>
              <a:t>12 Columns</a:t>
            </a:r>
          </a:p>
          <a:p>
            <a:pPr fontAlgn="t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1"/>
                </a:solidFill>
              </a:rPr>
              <a:t>Opt-in flexbox support</a:t>
            </a:r>
          </a:p>
          <a:p>
            <a:pPr fontAlgn="t">
              <a:buFont typeface="Wingdings" panose="05000000000000000000" pitchFamily="2" charset="2"/>
              <a:buChar char="§"/>
            </a:pPr>
            <a:r>
              <a:rPr lang="en-GB" sz="2000" dirty="0">
                <a:solidFill>
                  <a:schemeClr val="tx1"/>
                </a:solidFill>
              </a:rPr>
              <a:t>Nested Columns</a:t>
            </a:r>
          </a:p>
          <a:p>
            <a:pPr fontAlgn="t">
              <a:buFont typeface="Wingdings" panose="05000000000000000000" pitchFamily="2" charset="2"/>
              <a:buChar char="§"/>
            </a:pPr>
            <a:r>
              <a:rPr lang="en-GB" sz="2000" dirty="0">
                <a:solidFill>
                  <a:schemeClr val="tx1"/>
                </a:solidFill>
              </a:rPr>
              <a:t>Offset Columns</a:t>
            </a:r>
          </a:p>
          <a:p>
            <a:pPr fontAlgn="t">
              <a:buFont typeface="Wingdings" panose="05000000000000000000" pitchFamily="2" charset="2"/>
              <a:buChar char="§"/>
            </a:pPr>
            <a:r>
              <a:rPr lang="en-GB" sz="2000" dirty="0">
                <a:solidFill>
                  <a:schemeClr val="tx1"/>
                </a:solidFill>
              </a:rPr>
              <a:t>Ordering syntax</a:t>
            </a:r>
          </a:p>
          <a:p>
            <a:pPr fontAlgn="t">
              <a:buFont typeface="Wingdings" panose="05000000000000000000" pitchFamily="2" charset="2"/>
              <a:buChar char="§"/>
            </a:pPr>
            <a:r>
              <a:rPr lang="en-GB" sz="2000" dirty="0">
                <a:solidFill>
                  <a:schemeClr val="tx1"/>
                </a:solidFill>
              </a:rPr>
              <a:t>Offset column syntax</a:t>
            </a:r>
          </a:p>
          <a:p>
            <a:pPr fontAlgn="t">
              <a:buFont typeface="Wingdings" panose="05000000000000000000" pitchFamily="2" charset="2"/>
              <a:buChar char="§"/>
            </a:pPr>
            <a:r>
              <a:rPr lang="en-GB" sz="2000" dirty="0">
                <a:solidFill>
                  <a:schemeClr val="tx1"/>
                </a:solidFill>
              </a:rPr>
              <a:t>Media Queries syntax</a:t>
            </a:r>
            <a:endParaRPr lang="en-GB" sz="2400" dirty="0">
              <a:solidFill>
                <a:schemeClr val="tx1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GB" dirty="0">
                <a:solidFill>
                  <a:srgbClr val="0070C0"/>
                </a:solidFill>
              </a:rPr>
              <a:t>Zurb Foundation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pPr fontAlgn="t">
              <a:buFont typeface="Wingdings" panose="05000000000000000000" pitchFamily="2" charset="2"/>
              <a:buChar char="§"/>
            </a:pPr>
            <a:r>
              <a:rPr lang="en-GB" sz="2000" dirty="0">
                <a:solidFill>
                  <a:schemeClr val="tx1"/>
                </a:solidFill>
              </a:rPr>
              <a:t>1 - infinity columns (12 default)</a:t>
            </a:r>
          </a:p>
          <a:p>
            <a:pPr fontAlgn="t">
              <a:buFont typeface="Wingdings" panose="05000000000000000000" pitchFamily="2" charset="2"/>
              <a:buChar char="§"/>
            </a:pPr>
            <a:r>
              <a:rPr lang="en-GB" sz="2000" dirty="0">
                <a:solidFill>
                  <a:schemeClr val="tx1"/>
                </a:solidFill>
              </a:rPr>
              <a:t>Flexbox grid support</a:t>
            </a:r>
          </a:p>
          <a:p>
            <a:pPr fontAlgn="t">
              <a:buFont typeface="Wingdings" panose="05000000000000000000" pitchFamily="2" charset="2"/>
              <a:buChar char="§"/>
            </a:pPr>
            <a:r>
              <a:rPr lang="en-GB" sz="2000" dirty="0">
                <a:solidFill>
                  <a:schemeClr val="tx1"/>
                </a:solidFill>
              </a:rPr>
              <a:t>Nested Columns</a:t>
            </a:r>
          </a:p>
          <a:p>
            <a:pPr fontAlgn="t">
              <a:buFont typeface="Wingdings" panose="05000000000000000000" pitchFamily="2" charset="2"/>
              <a:buChar char="§"/>
            </a:pPr>
            <a:r>
              <a:rPr lang="en-GB" sz="2000" dirty="0">
                <a:solidFill>
                  <a:schemeClr val="tx1"/>
                </a:solidFill>
              </a:rPr>
              <a:t>Offset columns</a:t>
            </a:r>
          </a:p>
          <a:p>
            <a:pPr fontAlgn="t">
              <a:buFont typeface="Wingdings" panose="05000000000000000000" pitchFamily="2" charset="2"/>
              <a:buChar char="§"/>
            </a:pPr>
            <a:r>
              <a:rPr lang="en-GB" sz="2000" dirty="0">
                <a:solidFill>
                  <a:schemeClr val="tx1"/>
                </a:solidFill>
              </a:rPr>
              <a:t>Ordering syntax</a:t>
            </a:r>
          </a:p>
          <a:p>
            <a:pPr fontAlgn="t">
              <a:buFont typeface="Wingdings" panose="05000000000000000000" pitchFamily="2" charset="2"/>
              <a:buChar char="§"/>
            </a:pPr>
            <a:r>
              <a:rPr lang="en-GB" sz="2000" dirty="0">
                <a:solidFill>
                  <a:schemeClr val="tx1"/>
                </a:solidFill>
              </a:rPr>
              <a:t>Custom breakpoints</a:t>
            </a:r>
          </a:p>
          <a:p>
            <a:pPr fontAlgn="t">
              <a:buFont typeface="Wingdings" panose="05000000000000000000" pitchFamily="2" charset="2"/>
              <a:buChar char="§"/>
            </a:pPr>
            <a:r>
              <a:rPr lang="en-GB" sz="2000" dirty="0">
                <a:solidFill>
                  <a:schemeClr val="tx1"/>
                </a:solidFill>
              </a:rPr>
              <a:t>Media Queries Syntax</a:t>
            </a:r>
          </a:p>
          <a:p>
            <a:pPr fontAlgn="t">
              <a:buFont typeface="Wingdings" panose="05000000000000000000" pitchFamily="2" charset="2"/>
              <a:buChar char="§"/>
            </a:pPr>
            <a:r>
              <a:rPr lang="en-GB" sz="2000" dirty="0">
                <a:solidFill>
                  <a:schemeClr val="tx1"/>
                </a:solidFill>
              </a:rPr>
              <a:t>Gutter-free row syntax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2870957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/>
          <p:nvPr/>
        </p:nvSpPr>
        <p:spPr>
          <a:xfrm>
            <a:off x="4680632" y="502778"/>
            <a:ext cx="3643536" cy="6200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D2554C"/>
                </a:solidFill>
                <a:latin typeface="Karmatic Arcade"/>
                <a:ea typeface="Karmatic Arcade"/>
                <a:cs typeface="Karmatic Arcade"/>
                <a:sym typeface="Karmatic Arcade"/>
              </a:defRPr>
            </a:lvl1pPr>
          </a:lstStyle>
          <a:p>
            <a:r>
              <a:t>bootstrap</a:t>
            </a:r>
          </a:p>
        </p:txBody>
      </p:sp>
      <p:sp>
        <p:nvSpPr>
          <p:cNvPr id="175" name="Shape 175"/>
          <p:cNvSpPr/>
          <p:nvPr/>
        </p:nvSpPr>
        <p:spPr>
          <a:xfrm>
            <a:off x="4569234" y="4686864"/>
            <a:ext cx="3866332" cy="6200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1897F8"/>
                </a:solidFill>
                <a:latin typeface="Karmatic Arcade"/>
                <a:ea typeface="Karmatic Arcade"/>
                <a:cs typeface="Karmatic Arcade"/>
                <a:sym typeface="Karmatic Arcade"/>
              </a:defRPr>
            </a:lvl1pPr>
          </a:lstStyle>
          <a:p>
            <a:r>
              <a:t>foundation</a:t>
            </a:r>
          </a:p>
        </p:txBody>
      </p:sp>
      <p:pic>
        <p:nvPicPr>
          <p:cNvPr id="176" name="Screen Shot 2015-10-28 at 11.39.5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64712" y="1308100"/>
            <a:ext cx="10972800" cy="2946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77" name="Screen Shot 2015-10-28 at 11.40.1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64712" y="5380778"/>
            <a:ext cx="10972800" cy="34163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rism/>
      </p:transition>
    </mc:Choice>
    <mc:Fallback xmlns="">
      <p:transition spd="fast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13" r="1251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080740130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Interchange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1170431" y="3672653"/>
            <a:ext cx="11142653" cy="4674503"/>
          </a:xfrm>
        </p:spPr>
        <p:txBody>
          <a:bodyPr>
            <a:normAutofit/>
          </a:bodyPr>
          <a:lstStyle/>
          <a:p>
            <a:pPr marL="0" indent="0" fontAlgn="t">
              <a:buNone/>
            </a:pPr>
            <a:r>
              <a:rPr lang="en-GB" sz="2000" b="1" u="sng" dirty="0">
                <a:solidFill>
                  <a:schemeClr val="tx1"/>
                </a:solidFill>
              </a:rPr>
              <a:t>Interchange uses media queries to dynamically load responsive content that is appropriate for the user's device.</a:t>
            </a:r>
          </a:p>
          <a:p>
            <a:pPr marL="0" indent="0" fontAlgn="t">
              <a:buNone/>
            </a:pPr>
            <a:endParaRPr lang="en-GB" sz="2000" b="1" u="sng" dirty="0">
              <a:solidFill>
                <a:schemeClr val="tx1"/>
              </a:solidFill>
            </a:endParaRPr>
          </a:p>
          <a:p>
            <a:pPr fontAlgn="t">
              <a:buFont typeface="Wingdings" panose="05000000000000000000" pitchFamily="2" charset="2"/>
              <a:buChar char="§"/>
            </a:pPr>
            <a:r>
              <a:rPr lang="en-GB" sz="2000" dirty="0">
                <a:solidFill>
                  <a:schemeClr val="tx1"/>
                </a:solidFill>
              </a:rPr>
              <a:t>Images</a:t>
            </a:r>
          </a:p>
          <a:p>
            <a:pPr fontAlgn="t">
              <a:buFont typeface="Wingdings" panose="05000000000000000000" pitchFamily="2" charset="2"/>
              <a:buChar char="§"/>
            </a:pPr>
            <a:r>
              <a:rPr lang="en-GB" sz="2000" dirty="0">
                <a:solidFill>
                  <a:schemeClr val="tx1"/>
                </a:solidFill>
              </a:rPr>
              <a:t>HTML</a:t>
            </a:r>
          </a:p>
          <a:p>
            <a:pPr fontAlgn="t">
              <a:buFont typeface="Wingdings" panose="05000000000000000000" pitchFamily="2" charset="2"/>
              <a:buChar char="§"/>
            </a:pPr>
            <a:r>
              <a:rPr lang="en-GB" sz="2000" dirty="0">
                <a:solidFill>
                  <a:schemeClr val="tx1"/>
                </a:solidFill>
              </a:rPr>
              <a:t>Background Images</a:t>
            </a:r>
          </a:p>
          <a:p>
            <a:pPr fontAlgn="t">
              <a:buFont typeface="Wingdings" panose="05000000000000000000" pitchFamily="2" charset="2"/>
              <a:buChar char="§"/>
            </a:pPr>
            <a:r>
              <a:rPr lang="en-GB" sz="2000" dirty="0">
                <a:solidFill>
                  <a:schemeClr val="tx1"/>
                </a:solidFill>
              </a:rPr>
              <a:t>Named Media Queries</a:t>
            </a:r>
          </a:p>
          <a:p>
            <a:pPr fontAlgn="t">
              <a:buFont typeface="Wingdings" panose="05000000000000000000" pitchFamily="2" charset="2"/>
              <a:buChar char="§"/>
            </a:pPr>
            <a:r>
              <a:rPr lang="en-GB" sz="2000" dirty="0">
                <a:solidFill>
                  <a:schemeClr val="tx1"/>
                </a:solidFill>
              </a:rPr>
              <a:t>Plugin Options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solidFill>
                  <a:srgbClr val="0070C0"/>
                </a:solidFill>
              </a:rPr>
              <a:t>Zurb Foundation</a:t>
            </a: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4488" y="4638476"/>
            <a:ext cx="6349206" cy="27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0086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341546" y="-102342"/>
            <a:ext cx="17687893" cy="9958284"/>
          </a:xfrm>
          <a:prstGeom prst="rect">
            <a:avLst/>
          </a:prstGeom>
          <a:ln w="12700">
            <a:miter lim="400000"/>
          </a:ln>
        </p:spPr>
      </p:pic>
      <p:sp>
        <p:nvSpPr>
          <p:cNvPr id="181" name="Shape 181"/>
          <p:cNvSpPr/>
          <p:nvPr/>
        </p:nvSpPr>
        <p:spPr>
          <a:xfrm>
            <a:off x="4079461" y="3776119"/>
            <a:ext cx="4845877" cy="2133918"/>
          </a:xfrm>
          <a:prstGeom prst="rect">
            <a:avLst/>
          </a:prstGeom>
          <a:solidFill>
            <a:srgbClr val="000000">
              <a:alpha val="5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7200" b="1" spc="0">
                <a:solidFill>
                  <a:srgbClr val="EBF623"/>
                </a:solidFill>
                <a:effectLst>
                  <a:outerShdw blurRad="50800" dist="50800" dir="3000000" rotWithShape="0">
                    <a:srgbClr val="000000"/>
                  </a:outerShdw>
                </a:effectLst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Round 5</a:t>
            </a:r>
          </a:p>
          <a:p>
            <a:pPr>
              <a:defRPr sz="6000" b="1" spc="0">
                <a:solidFill>
                  <a:srgbClr val="EBF623"/>
                </a:solidFill>
                <a:effectLst>
                  <a:outerShdw blurRad="50800" dist="50800" dir="3000000" rotWithShape="0">
                    <a:srgbClr val="000000"/>
                  </a:outerShdw>
                </a:effectLst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UI </a:t>
            </a:r>
            <a:r>
              <a:rPr lang="en-GB" dirty="0"/>
              <a:t>&amp;</a:t>
            </a:r>
            <a:r>
              <a:rPr dirty="0"/>
              <a:t> Widgets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rism/>
      </p:transition>
    </mc:Choice>
    <mc:Fallback xmlns="">
      <p:transition spd="fast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UI &amp; Widgets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solidFill>
                  <a:srgbClr val="FF0000"/>
                </a:solidFill>
              </a:rPr>
              <a:t>Twitter Bootstrap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GB" sz="800" dirty="0"/>
          </a:p>
          <a:p>
            <a:pPr lvl="1">
              <a:buFont typeface="Wingdings" panose="05000000000000000000" pitchFamily="2" charset="2"/>
              <a:buChar char="§"/>
            </a:pPr>
            <a:endParaRPr lang="en-GB" sz="200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GB" sz="2000" dirty="0"/>
              <a:t>Form Validation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sz="2000" dirty="0" err="1"/>
              <a:t>Scrollspy</a:t>
            </a:r>
            <a:endParaRPr lang="en-GB" sz="200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GB" sz="2000" dirty="0"/>
              <a:t>Print Styles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sz="2000" dirty="0"/>
              <a:t>Media Object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GB" sz="200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GB" dirty="0">
                <a:solidFill>
                  <a:srgbClr val="0070C0"/>
                </a:solidFill>
              </a:rPr>
              <a:t>Zurb Foundation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pPr marL="286101" lvl="1" indent="0">
              <a:buNone/>
            </a:pPr>
            <a:endParaRPr lang="en-GB" sz="200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GB" sz="2000" dirty="0"/>
              <a:t>Form Validation with Abide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sz="2000" dirty="0" err="1"/>
              <a:t>Scrollspy</a:t>
            </a:r>
            <a:r>
              <a:rPr lang="en-GB" sz="2000" dirty="0"/>
              <a:t> with Magellan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sz="2000" dirty="0"/>
              <a:t>Print Styles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sz="2000" dirty="0"/>
              <a:t>Media Object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sz="2000" dirty="0"/>
              <a:t>Orbit is back!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sz="2000" dirty="0"/>
              <a:t>Icons (require downloading)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sz="2000" dirty="0"/>
              <a:t>Right to left support</a:t>
            </a:r>
          </a:p>
          <a:p>
            <a:pPr marL="286101" lvl="1" indent="0">
              <a:buNone/>
            </a:pPr>
            <a:endParaRPr lang="en-GB" sz="2000" dirty="0"/>
          </a:p>
          <a:p>
            <a:pPr lvl="1">
              <a:buFont typeface="Wingdings" panose="05000000000000000000" pitchFamily="2" charset="2"/>
              <a:buChar char="§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46707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3" r="148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294288423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/>
          <p:nvPr/>
        </p:nvSpPr>
        <p:spPr>
          <a:xfrm>
            <a:off x="4680632" y="852487"/>
            <a:ext cx="3643536" cy="6200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D2554C"/>
                </a:solidFill>
                <a:latin typeface="Karmatic Arcade"/>
                <a:ea typeface="Karmatic Arcade"/>
                <a:cs typeface="Karmatic Arcade"/>
                <a:sym typeface="Karmatic Arcade"/>
              </a:defRPr>
            </a:lvl1pPr>
          </a:lstStyle>
          <a:p>
            <a:r>
              <a:t>bootstrap</a:t>
            </a:r>
          </a:p>
        </p:txBody>
      </p:sp>
      <p:sp>
        <p:nvSpPr>
          <p:cNvPr id="184" name="Shape 184"/>
          <p:cNvSpPr/>
          <p:nvPr/>
        </p:nvSpPr>
        <p:spPr>
          <a:xfrm>
            <a:off x="8641700" y="852487"/>
            <a:ext cx="3866332" cy="6200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1897F8"/>
                </a:solidFill>
                <a:latin typeface="Karmatic Arcade"/>
                <a:ea typeface="Karmatic Arcade"/>
                <a:cs typeface="Karmatic Arcade"/>
                <a:sym typeface="Karmatic Arcade"/>
              </a:defRPr>
            </a:lvl1pPr>
          </a:lstStyle>
          <a:p>
            <a:r>
              <a:t>foundation</a:t>
            </a:r>
          </a:p>
        </p:txBody>
      </p:sp>
      <p:pic>
        <p:nvPicPr>
          <p:cNvPr id="185" name="Screen Shot 2015-10-28 at 11.43.4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3044" y="1884706"/>
            <a:ext cx="12378712" cy="701640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rism/>
      </p:transition>
    </mc:Choice>
    <mc:Fallback xmlns="">
      <p:transition spd="fast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94504" y="-129236"/>
            <a:ext cx="13393808" cy="10012072"/>
          </a:xfrm>
          <a:prstGeom prst="rect">
            <a:avLst/>
          </a:prstGeom>
          <a:ln w="12700">
            <a:miter lim="400000"/>
          </a:ln>
        </p:spPr>
      </p:pic>
      <p:sp>
        <p:nvSpPr>
          <p:cNvPr id="188" name="Shape 188"/>
          <p:cNvSpPr/>
          <p:nvPr/>
        </p:nvSpPr>
        <p:spPr>
          <a:xfrm>
            <a:off x="1491416" y="3776119"/>
            <a:ext cx="10021974" cy="2133918"/>
          </a:xfrm>
          <a:prstGeom prst="rect">
            <a:avLst/>
          </a:prstGeom>
          <a:solidFill>
            <a:srgbClr val="000000">
              <a:alpha val="5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7200" b="1" spc="0">
                <a:solidFill>
                  <a:srgbClr val="EBF623"/>
                </a:solidFill>
                <a:effectLst>
                  <a:outerShdw blurRad="50800" dist="50800" dir="3000000" rotWithShape="0">
                    <a:srgbClr val="000000"/>
                  </a:outerShdw>
                </a:effectLst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Round 6</a:t>
            </a:r>
          </a:p>
          <a:p>
            <a:pPr>
              <a:defRPr sz="6000" b="1" spc="0">
                <a:solidFill>
                  <a:srgbClr val="EBF623"/>
                </a:solidFill>
                <a:effectLst>
                  <a:outerShdw blurRad="50800" dist="50800" dir="3000000" rotWithShape="0">
                    <a:srgbClr val="000000"/>
                  </a:outerShdw>
                </a:effectLst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J</a:t>
            </a:r>
            <a:r>
              <a:rPr lang="en-GB" dirty="0"/>
              <a:t>S Frameworks &amp; Libraries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rism/>
      </p:transition>
    </mc:Choice>
    <mc:Fallback xmlns="">
      <p:transition spd="fast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JS Frameworks &amp; Libraries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solidFill>
                  <a:srgbClr val="FF0000"/>
                </a:solidFill>
              </a:rPr>
              <a:t>Twitter Bootstrap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GB" dirty="0">
                <a:solidFill>
                  <a:srgbClr val="0070C0"/>
                </a:solidFill>
              </a:rPr>
              <a:t>Zurb Foundation</a:t>
            </a: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9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97864" y="5057396"/>
            <a:ext cx="4037048" cy="987185"/>
          </a:xfrm>
          <a:prstGeom prst="rect">
            <a:avLst/>
          </a:prstGeom>
          <a:ln w="12700">
            <a:miter lim="400000"/>
          </a:ln>
        </p:spPr>
      </p:pic>
      <p:pic>
        <p:nvPicPr>
          <p:cNvPr id="10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073136" y="6354592"/>
            <a:ext cx="4997790" cy="1409299"/>
          </a:xfrm>
          <a:prstGeom prst="rect">
            <a:avLst/>
          </a:prstGeom>
          <a:ln w="12700">
            <a:miter lim="400000"/>
          </a:ln>
        </p:spPr>
      </p:pic>
      <p:sp>
        <p:nvSpPr>
          <p:cNvPr id="11" name="Content Placeholder 4"/>
          <p:cNvSpPr>
            <a:spLocks noGrp="1"/>
          </p:cNvSpPr>
          <p:nvPr>
            <p:ph sz="half" idx="2"/>
          </p:nvPr>
        </p:nvSpPr>
        <p:spPr>
          <a:xfrm>
            <a:off x="975360" y="2998481"/>
            <a:ext cx="5266944" cy="1044254"/>
          </a:xfrm>
        </p:spPr>
        <p:txBody>
          <a:bodyPr/>
          <a:lstStyle/>
          <a:p>
            <a:endParaRPr lang="en-GB" sz="800" dirty="0"/>
          </a:p>
          <a:p>
            <a:pPr lvl="1">
              <a:buFont typeface="Wingdings" panose="05000000000000000000" pitchFamily="2" charset="2"/>
              <a:buChar char="§"/>
            </a:pPr>
            <a:endParaRPr lang="en-GB" sz="200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GB" sz="2000" dirty="0"/>
              <a:t>All JavaScript plugins rewritten in ES6 (v4)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GB" sz="2000" dirty="0"/>
          </a:p>
        </p:txBody>
      </p:sp>
      <p:sp>
        <p:nvSpPr>
          <p:cNvPr id="13" name="Content Placeholder 4"/>
          <p:cNvSpPr>
            <a:spLocks noGrp="1"/>
          </p:cNvSpPr>
          <p:nvPr>
            <p:ph sz="half" idx="2"/>
          </p:nvPr>
        </p:nvSpPr>
        <p:spPr>
          <a:xfrm>
            <a:off x="6100177" y="2998481"/>
            <a:ext cx="5266944" cy="1044254"/>
          </a:xfrm>
        </p:spPr>
        <p:txBody>
          <a:bodyPr/>
          <a:lstStyle/>
          <a:p>
            <a:endParaRPr lang="en-GB" sz="800" dirty="0"/>
          </a:p>
          <a:p>
            <a:pPr lvl="1">
              <a:buFont typeface="Wingdings" panose="05000000000000000000" pitchFamily="2" charset="2"/>
              <a:buChar char="§"/>
            </a:pPr>
            <a:endParaRPr lang="en-GB" sz="200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GB" sz="2000" dirty="0"/>
              <a:t>All JavaScript plugins rewritten from scratch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11911047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88720" y="-145092"/>
            <a:ext cx="13382240" cy="9976339"/>
          </a:xfrm>
          <a:prstGeom prst="rect">
            <a:avLst/>
          </a:prstGeom>
          <a:ln w="12700">
            <a:miter lim="400000"/>
          </a:ln>
        </p:spPr>
      </p:pic>
      <p:sp>
        <p:nvSpPr>
          <p:cNvPr id="196" name="Shape 196"/>
          <p:cNvSpPr/>
          <p:nvPr/>
        </p:nvSpPr>
        <p:spPr>
          <a:xfrm>
            <a:off x="2369057" y="3776119"/>
            <a:ext cx="8266687" cy="2133918"/>
          </a:xfrm>
          <a:prstGeom prst="rect">
            <a:avLst/>
          </a:prstGeom>
          <a:solidFill>
            <a:srgbClr val="000000">
              <a:alpha val="5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7200" b="1" spc="0">
                <a:solidFill>
                  <a:srgbClr val="EBF623"/>
                </a:solidFill>
                <a:effectLst>
                  <a:outerShdw blurRad="50800" dist="50800" dir="3000000" rotWithShape="0">
                    <a:srgbClr val="000000"/>
                  </a:outerShdw>
                </a:effectLst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Round 7</a:t>
            </a:r>
          </a:p>
          <a:p>
            <a:pPr>
              <a:defRPr sz="6000" b="1" spc="0">
                <a:solidFill>
                  <a:srgbClr val="EBF623"/>
                </a:solidFill>
                <a:effectLst>
                  <a:outerShdw blurRad="50800" dist="50800" dir="3000000" rotWithShape="0">
                    <a:srgbClr val="000000"/>
                  </a:outerShdw>
                </a:effectLst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GB" dirty="0"/>
              <a:t>Browser </a:t>
            </a:r>
            <a:r>
              <a:rPr dirty="0"/>
              <a:t>Compatibility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rism/>
      </p:transition>
    </mc:Choice>
    <mc:Fallback xmlns="">
      <p:transition spd="fast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JS Frameworks &amp; Libraries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solidFill>
                  <a:srgbClr val="FF0000"/>
                </a:solidFill>
              </a:rPr>
              <a:t>Twitter Bootstrap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GB" dirty="0">
                <a:solidFill>
                  <a:srgbClr val="0070C0"/>
                </a:solidFill>
              </a:rPr>
              <a:t>Zurb Foundation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11" name="Content Placeholder 4"/>
          <p:cNvSpPr>
            <a:spLocks noGrp="1"/>
          </p:cNvSpPr>
          <p:nvPr>
            <p:ph sz="half" idx="2"/>
          </p:nvPr>
        </p:nvSpPr>
        <p:spPr>
          <a:xfrm>
            <a:off x="975360" y="2998481"/>
            <a:ext cx="5266944" cy="5631952"/>
          </a:xfrm>
        </p:spPr>
        <p:txBody>
          <a:bodyPr>
            <a:normAutofit lnSpcReduction="10000"/>
          </a:bodyPr>
          <a:lstStyle/>
          <a:p>
            <a:endParaRPr lang="en-GB" sz="800" dirty="0"/>
          </a:p>
          <a:p>
            <a:pPr marL="286101" lvl="1" indent="0">
              <a:buNone/>
            </a:pPr>
            <a:endParaRPr lang="en-GB" sz="2000" dirty="0"/>
          </a:p>
          <a:p>
            <a:pPr marL="286101" lvl="1" indent="0">
              <a:buNone/>
            </a:pPr>
            <a:r>
              <a:rPr lang="en-GB" sz="2000" b="1" u="sng" dirty="0"/>
              <a:t>Mobile: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sz="2000" dirty="0"/>
              <a:t>Chrome - Android &amp; iOS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sz="2000" dirty="0"/>
              <a:t>Firefox - Android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sz="2000" dirty="0"/>
              <a:t>Safari - iOS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sz="2000" dirty="0"/>
              <a:t>Android Browser &amp; </a:t>
            </a:r>
            <a:r>
              <a:rPr lang="en-GB" sz="2000" dirty="0" err="1"/>
              <a:t>Webview</a:t>
            </a:r>
            <a:r>
              <a:rPr lang="en-GB" sz="2000" dirty="0"/>
              <a:t> - Android</a:t>
            </a:r>
          </a:p>
          <a:p>
            <a:pPr marL="286101" lvl="1" indent="0">
              <a:buNone/>
            </a:pPr>
            <a:endParaRPr lang="en-GB" sz="2000" dirty="0"/>
          </a:p>
          <a:p>
            <a:pPr marL="286101" lvl="1" indent="0">
              <a:buNone/>
            </a:pPr>
            <a:r>
              <a:rPr lang="en-GB" sz="2000" b="1" u="sng" dirty="0"/>
              <a:t>Desktop: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sz="2000" dirty="0"/>
              <a:t>Chrome - Mac/ Windows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sz="2000" dirty="0"/>
              <a:t>Firefox - Mac/ Windows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sz="2000" dirty="0"/>
              <a:t>IE9+ - Windows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sz="2000" dirty="0">
                <a:solidFill>
                  <a:srgbClr val="FF0000"/>
                </a:solidFill>
              </a:rPr>
              <a:t>IE8 (v3)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sz="2000" dirty="0"/>
              <a:t>Opera - Mac/ Windows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sz="2000" dirty="0"/>
              <a:t>Safari - Mac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GB" sz="2000" dirty="0"/>
          </a:p>
        </p:txBody>
      </p:sp>
      <p:sp>
        <p:nvSpPr>
          <p:cNvPr id="13" name="Content Placeholder 4"/>
          <p:cNvSpPr>
            <a:spLocks noGrp="1"/>
          </p:cNvSpPr>
          <p:nvPr>
            <p:ph sz="half" idx="2"/>
          </p:nvPr>
        </p:nvSpPr>
        <p:spPr>
          <a:xfrm>
            <a:off x="6100177" y="2998480"/>
            <a:ext cx="5266944" cy="5193541"/>
          </a:xfrm>
        </p:spPr>
        <p:txBody>
          <a:bodyPr>
            <a:normAutofit/>
          </a:bodyPr>
          <a:lstStyle/>
          <a:p>
            <a:endParaRPr lang="en-GB" sz="800" dirty="0"/>
          </a:p>
          <a:p>
            <a:pPr lvl="1">
              <a:buFont typeface="Wingdings" panose="05000000000000000000" pitchFamily="2" charset="2"/>
              <a:buChar char="§"/>
            </a:pPr>
            <a:endParaRPr lang="en-GB" sz="2000" dirty="0"/>
          </a:p>
          <a:p>
            <a:pPr marL="286101" lvl="1" indent="0">
              <a:buNone/>
            </a:pPr>
            <a:r>
              <a:rPr lang="en-GB" sz="2000" b="1" u="sng" dirty="0"/>
              <a:t>Last 2 Versions of: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sz="2000" dirty="0"/>
              <a:t>Chrome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sz="2000" dirty="0"/>
              <a:t>Firefox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sz="2000" dirty="0"/>
              <a:t>Safari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sz="2000" dirty="0"/>
              <a:t>Opera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sz="2000" dirty="0"/>
              <a:t>Mobile Safari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sz="2000" dirty="0"/>
              <a:t>IE Mobile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sz="2000" dirty="0"/>
              <a:t>IE9+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sz="2000" dirty="0"/>
              <a:t>Android Browser 2.3+</a:t>
            </a:r>
          </a:p>
        </p:txBody>
      </p:sp>
    </p:spTree>
    <p:extLst>
      <p:ext uri="{BB962C8B-B14F-4D97-AF65-F5344CB8AC3E}">
        <p14:creationId xmlns:p14="http://schemas.microsoft.com/office/powerpoint/2010/main" val="33170278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3043698" y="-135213"/>
            <a:ext cx="18748029" cy="9956581"/>
          </a:xfrm>
          <a:prstGeom prst="rect">
            <a:avLst/>
          </a:prstGeom>
          <a:ln w="12700">
            <a:miter lim="400000"/>
          </a:ln>
        </p:spPr>
      </p:pic>
      <p:sp>
        <p:nvSpPr>
          <p:cNvPr id="219" name="Shape 219"/>
          <p:cNvSpPr/>
          <p:nvPr/>
        </p:nvSpPr>
        <p:spPr>
          <a:xfrm>
            <a:off x="2837942" y="3776119"/>
            <a:ext cx="7328929" cy="2133918"/>
          </a:xfrm>
          <a:prstGeom prst="rect">
            <a:avLst/>
          </a:prstGeom>
          <a:solidFill>
            <a:srgbClr val="000000">
              <a:alpha val="5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7200" b="1" spc="0">
                <a:solidFill>
                  <a:srgbClr val="EBF623"/>
                </a:solidFill>
                <a:effectLst>
                  <a:outerShdw blurRad="50800" dist="50800" dir="3000000" rotWithShape="0">
                    <a:srgbClr val="000000"/>
                  </a:outerShdw>
                </a:effectLst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Round </a:t>
            </a:r>
            <a:r>
              <a:rPr lang="en-GB" dirty="0"/>
              <a:t>8</a:t>
            </a:r>
            <a:endParaRPr dirty="0"/>
          </a:p>
          <a:p>
            <a:pPr>
              <a:defRPr sz="6000" b="1" spc="0">
                <a:solidFill>
                  <a:srgbClr val="EBF623"/>
                </a:solidFill>
                <a:effectLst>
                  <a:outerShdw blurRad="50800" dist="50800" dir="3000000" rotWithShape="0">
                    <a:srgbClr val="000000"/>
                  </a:outerShdw>
                </a:effectLst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GB" dirty="0"/>
              <a:t>Apps &amp; Newsletters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rism/>
      </p:transition>
    </mc:Choice>
    <mc:Fallback xmlns="">
      <p:transition spd="fast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JS Frameworks &amp; Libraries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>
          <a:xfrm>
            <a:off x="1064712" y="2625496"/>
            <a:ext cx="3770335" cy="1047157"/>
          </a:xfrm>
        </p:spPr>
        <p:txBody>
          <a:bodyPr/>
          <a:lstStyle/>
          <a:p>
            <a:r>
              <a:rPr lang="en-GB" dirty="0">
                <a:solidFill>
                  <a:srgbClr val="0070C0"/>
                </a:solidFill>
              </a:rPr>
              <a:t>Zurb Foundation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13" name="Content Placeholder 4"/>
          <p:cNvSpPr>
            <a:spLocks noGrp="1"/>
          </p:cNvSpPr>
          <p:nvPr>
            <p:ph sz="half" idx="2"/>
          </p:nvPr>
        </p:nvSpPr>
        <p:spPr>
          <a:xfrm>
            <a:off x="776614" y="3672653"/>
            <a:ext cx="5285983" cy="4093484"/>
          </a:xfrm>
        </p:spPr>
        <p:txBody>
          <a:bodyPr>
            <a:normAutofit/>
          </a:bodyPr>
          <a:lstStyle/>
          <a:p>
            <a:endParaRPr lang="en-GB" sz="800" dirty="0"/>
          </a:p>
          <a:p>
            <a:pPr marL="286101" lvl="1" indent="0">
              <a:buNone/>
            </a:pPr>
            <a:r>
              <a:rPr lang="en-GB" sz="2000" b="1" u="sng" dirty="0"/>
              <a:t>Foundation for Apps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sz="2000" dirty="0"/>
              <a:t>React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sz="2000" dirty="0"/>
              <a:t>Meteor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GB" sz="2000" b="1" u="sng" dirty="0"/>
          </a:p>
          <a:p>
            <a:pPr marL="286101" lvl="1" indent="0">
              <a:buNone/>
            </a:pPr>
            <a:r>
              <a:rPr lang="en-GB" sz="2000" b="1" u="sng" dirty="0"/>
              <a:t>Zurb Ink</a:t>
            </a:r>
          </a:p>
          <a:p>
            <a:pPr marL="286101" lvl="1" indent="0">
              <a:buNone/>
            </a:pPr>
            <a:r>
              <a:rPr lang="en-GB" sz="2000" dirty="0"/>
              <a:t>Newsletters</a:t>
            </a:r>
          </a:p>
          <a:p>
            <a:pPr marL="286101" lvl="1" indent="0">
              <a:buNone/>
            </a:pPr>
            <a:endParaRPr lang="en-GB" sz="20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7118" y="3518071"/>
            <a:ext cx="6349206" cy="27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6043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9" name="Shape 204"/>
          <p:cNvSpPr/>
          <p:nvPr/>
        </p:nvSpPr>
        <p:spPr>
          <a:xfrm>
            <a:off x="4569979" y="3776119"/>
            <a:ext cx="3864841" cy="2133918"/>
          </a:xfrm>
          <a:prstGeom prst="rect">
            <a:avLst/>
          </a:prstGeom>
          <a:solidFill>
            <a:srgbClr val="000000">
              <a:alpha val="5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7200" b="1" spc="0">
                <a:solidFill>
                  <a:srgbClr val="EBF623"/>
                </a:solidFill>
                <a:effectLst>
                  <a:outerShdw blurRad="50800" dist="50800" dir="3000000" rotWithShape="0">
                    <a:srgbClr val="000000"/>
                  </a:outerShdw>
                </a:effectLst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Round </a:t>
            </a:r>
            <a:r>
              <a:rPr lang="en-GB" dirty="0"/>
              <a:t>9</a:t>
            </a:r>
            <a:endParaRPr dirty="0"/>
          </a:p>
          <a:p>
            <a:pPr>
              <a:defRPr sz="6000" b="1" spc="0">
                <a:solidFill>
                  <a:srgbClr val="EBF623"/>
                </a:solidFill>
                <a:effectLst>
                  <a:outerShdw blurRad="50800" dist="50800" dir="3000000" rotWithShape="0">
                    <a:srgbClr val="000000"/>
                  </a:outerShdw>
                </a:effectLst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Showcase</a:t>
            </a:r>
          </a:p>
        </p:txBody>
      </p:sp>
    </p:spTree>
    <p:extLst>
      <p:ext uri="{BB962C8B-B14F-4D97-AF65-F5344CB8AC3E}">
        <p14:creationId xmlns:p14="http://schemas.microsoft.com/office/powerpoint/2010/main" val="4004991037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Showcase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solidFill>
                  <a:srgbClr val="FF0000"/>
                </a:solidFill>
              </a:rPr>
              <a:t>Twitter Bootstrap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GB" dirty="0">
                <a:solidFill>
                  <a:srgbClr val="0070C0"/>
                </a:solidFill>
              </a:rPr>
              <a:t>Zurb Foundation</a:t>
            </a: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7" name="Screen Shot 2015-10-28 at 11.52.2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0067" y="3672653"/>
            <a:ext cx="4528580" cy="2795751"/>
          </a:xfrm>
          <a:prstGeom prst="rect">
            <a:avLst/>
          </a:prstGeom>
          <a:ln w="12700"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</p:pic>
      <p:pic>
        <p:nvPicPr>
          <p:cNvPr id="9" name="Screen Shot 2015-10-28 at 11.53.59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53888" y="4634818"/>
            <a:ext cx="5583488" cy="2880743"/>
          </a:xfrm>
          <a:prstGeom prst="rect">
            <a:avLst/>
          </a:prstGeom>
          <a:ln w="12700"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</p:pic>
      <p:pic>
        <p:nvPicPr>
          <p:cNvPr id="10" name="Screen Shot 2015-10-28 at 11.53.01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458730" y="4164385"/>
            <a:ext cx="3866333" cy="1110850"/>
          </a:xfrm>
          <a:prstGeom prst="rect">
            <a:avLst/>
          </a:prstGeom>
          <a:ln w="12700"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</p:pic>
      <p:pic>
        <p:nvPicPr>
          <p:cNvPr id="12" name="Screen Shot 2015-10-28 at 11.54.20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08384" y="6293665"/>
            <a:ext cx="4691946" cy="2589804"/>
          </a:xfrm>
          <a:prstGeom prst="rect">
            <a:avLst/>
          </a:prstGeom>
          <a:ln w="12700"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</p:pic>
      <p:pic>
        <p:nvPicPr>
          <p:cNvPr id="14" name="Screen Shot 2015-10-28 at 11.56.17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7068993" y="3672653"/>
            <a:ext cx="4965178" cy="3015475"/>
          </a:xfrm>
          <a:prstGeom prst="rect">
            <a:avLst/>
          </a:prstGeom>
          <a:ln w="12700"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</p:pic>
      <p:pic>
        <p:nvPicPr>
          <p:cNvPr id="15" name="Screen Shot 2015-10-28 at 11.55.09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6756396" y="6516578"/>
            <a:ext cx="4454734" cy="2437413"/>
          </a:xfrm>
          <a:prstGeom prst="rect">
            <a:avLst/>
          </a:prstGeom>
          <a:ln w="12700"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</p:pic>
      <p:pic>
        <p:nvPicPr>
          <p:cNvPr id="16" name="Screen Shot 2015-10-28 at 11.56.50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7815881" y="5383856"/>
            <a:ext cx="4530887" cy="2265444"/>
          </a:xfrm>
          <a:prstGeom prst="rect">
            <a:avLst/>
          </a:prstGeom>
          <a:ln w="12700"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745570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Showcase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solidFill>
                  <a:srgbClr val="FF0000"/>
                </a:solidFill>
              </a:rPr>
              <a:t>Twitter Bootstrap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GB" dirty="0">
                <a:solidFill>
                  <a:srgbClr val="0070C0"/>
                </a:solidFill>
              </a:rPr>
              <a:t>Zurb Foundation</a:t>
            </a: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7" name="Screen Shot 2015-10-28 at 11.52.2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0067" y="3672653"/>
            <a:ext cx="4528580" cy="2795751"/>
          </a:xfrm>
          <a:prstGeom prst="rect">
            <a:avLst/>
          </a:prstGeom>
          <a:ln w="12700"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</p:pic>
      <p:pic>
        <p:nvPicPr>
          <p:cNvPr id="9" name="Screen Shot 2015-10-28 at 11.53.59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53888" y="4634818"/>
            <a:ext cx="5583488" cy="2880743"/>
          </a:xfrm>
          <a:prstGeom prst="rect">
            <a:avLst/>
          </a:prstGeom>
          <a:ln w="12700"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</p:pic>
      <p:pic>
        <p:nvPicPr>
          <p:cNvPr id="10" name="Screen Shot 2015-10-28 at 11.53.01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458730" y="4164385"/>
            <a:ext cx="3866333" cy="1110850"/>
          </a:xfrm>
          <a:prstGeom prst="rect">
            <a:avLst/>
          </a:prstGeom>
          <a:ln w="12700"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</p:pic>
      <p:pic>
        <p:nvPicPr>
          <p:cNvPr id="12" name="Screen Shot 2015-10-28 at 11.54.20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08384" y="6293665"/>
            <a:ext cx="4691946" cy="2589804"/>
          </a:xfrm>
          <a:prstGeom prst="rect">
            <a:avLst/>
          </a:prstGeom>
          <a:ln w="12700"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</p:pic>
      <p:pic>
        <p:nvPicPr>
          <p:cNvPr id="14" name="Screen Shot 2015-10-28 at 11.56.17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7068993" y="3672653"/>
            <a:ext cx="4965178" cy="3015475"/>
          </a:xfrm>
          <a:prstGeom prst="rect">
            <a:avLst/>
          </a:prstGeom>
          <a:ln w="12700"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</p:pic>
      <p:pic>
        <p:nvPicPr>
          <p:cNvPr id="15" name="Screen Shot 2015-10-28 at 11.55.09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6756396" y="6516578"/>
            <a:ext cx="4454734" cy="2437413"/>
          </a:xfrm>
          <a:prstGeom prst="rect">
            <a:avLst/>
          </a:prstGeom>
          <a:ln w="12700"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</p:pic>
      <p:pic>
        <p:nvPicPr>
          <p:cNvPr id="16" name="Screen Shot 2015-10-28 at 11.56.50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7815881" y="5383856"/>
            <a:ext cx="4530887" cy="2265444"/>
          </a:xfrm>
          <a:prstGeom prst="rect">
            <a:avLst/>
          </a:prstGeom>
          <a:ln w="12700"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</p:pic>
      <p:pic>
        <p:nvPicPr>
          <p:cNvPr id="17" name="Screen Shot 2015-10-28 at 11.57.40.pn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906580" y="4105454"/>
            <a:ext cx="8952745" cy="4376422"/>
          </a:xfrm>
          <a:prstGeom prst="rect">
            <a:avLst/>
          </a:prstGeom>
          <a:ln w="12700">
            <a:miter lim="400000"/>
          </a:ln>
          <a:effectLst>
            <a:outerShdw blurRad="635000" dir="5400000" rotWithShape="0">
              <a:srgbClr val="000000"/>
            </a:outerShdw>
          </a:effectLst>
        </p:spPr>
      </p:pic>
    </p:spTree>
    <p:extLst>
      <p:ext uri="{BB962C8B-B14F-4D97-AF65-F5344CB8AC3E}">
        <p14:creationId xmlns:p14="http://schemas.microsoft.com/office/powerpoint/2010/main" val="777524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 advAuto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5" name="Shape 126"/>
          <p:cNvSpPr/>
          <p:nvPr/>
        </p:nvSpPr>
        <p:spPr>
          <a:xfrm>
            <a:off x="1424092" y="4237784"/>
            <a:ext cx="10156627" cy="1210588"/>
          </a:xfrm>
          <a:prstGeom prst="rect">
            <a:avLst/>
          </a:prstGeom>
          <a:solidFill>
            <a:srgbClr val="000000">
              <a:alpha val="5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7200" b="1" spc="0">
                <a:solidFill>
                  <a:srgbClr val="EBF623"/>
                </a:solidFill>
                <a:effectLst>
                  <a:outerShdw blurRad="50800" dist="50800" dir="3000000" rotWithShape="0">
                    <a:srgbClr val="000000"/>
                  </a:outerShdw>
                </a:effectLst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GB" dirty="0"/>
              <a:t>Front End Frameworks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28772750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14" r="12614"/>
          <a:stretch>
            <a:fillRect/>
          </a:stretch>
        </p:blipFill>
        <p:spPr/>
      </p:pic>
      <p:sp>
        <p:nvSpPr>
          <p:cNvPr id="6" name="Shape 204"/>
          <p:cNvSpPr/>
          <p:nvPr/>
        </p:nvSpPr>
        <p:spPr>
          <a:xfrm>
            <a:off x="3911954" y="4237784"/>
            <a:ext cx="5180905" cy="1210588"/>
          </a:xfrm>
          <a:prstGeom prst="rect">
            <a:avLst/>
          </a:prstGeom>
          <a:solidFill>
            <a:srgbClr val="000000">
              <a:alpha val="5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7200" b="1" spc="0">
                <a:solidFill>
                  <a:srgbClr val="EBF623"/>
                </a:solidFill>
                <a:effectLst>
                  <a:outerShdw blurRad="50800" dist="50800" dir="3000000" rotWithShape="0">
                    <a:srgbClr val="000000"/>
                  </a:outerShdw>
                </a:effectLst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GB" dirty="0"/>
              <a:t>Questions?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13930020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Front End Frameworks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Pros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GB" sz="2400" dirty="0"/>
              <a:t>Frameworks make your job easier and allow you to create standard websites with minimum effort.</a:t>
            </a:r>
          </a:p>
          <a:p>
            <a:endParaRPr lang="en-GB" sz="80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GB" sz="2000" dirty="0"/>
              <a:t>Quick and easy (you don’t have to be a coder)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sz="2000" dirty="0"/>
              <a:t>Tested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sz="2000" dirty="0"/>
              <a:t>Plug &amp; play functionality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sz="2000" dirty="0"/>
              <a:t>Community support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sz="2000" dirty="0"/>
              <a:t>Updates (Boom it’s fixed)</a:t>
            </a:r>
            <a:endParaRPr lang="en-US" sz="200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GB" dirty="0" err="1"/>
              <a:t>COns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GB" sz="2400" dirty="0"/>
              <a:t>Unfortunately frameworks also come with some massive disadvantages.</a:t>
            </a:r>
          </a:p>
          <a:p>
            <a:endParaRPr lang="en-GB" sz="80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GB" sz="2000" dirty="0"/>
              <a:t>Invest time to learn your code</a:t>
            </a:r>
            <a:endParaRPr lang="en-US" sz="200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/>
              <a:t>Customization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/>
              <a:t>Know your code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/>
              <a:t>Collaboration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sz="2000" dirty="0"/>
              <a:t>Updates (no control of your code)</a:t>
            </a:r>
            <a:endParaRPr lang="en-US" sz="2000" dirty="0"/>
          </a:p>
          <a:p>
            <a:pPr lvl="1">
              <a:buFont typeface="Wingdings" panose="05000000000000000000" pitchFamily="2" charset="2"/>
              <a:buChar char="§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06519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slide 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22" name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406400" y="5248764"/>
            <a:ext cx="4192413" cy="4644536"/>
          </a:xfrm>
          <a:prstGeom prst="rect">
            <a:avLst/>
          </a:prstGeom>
          <a:ln w="12700">
            <a:miter lim="400000"/>
          </a:ln>
        </p:spPr>
      </p:pic>
      <p:pic>
        <p:nvPicPr>
          <p:cNvPr id="123" name="pasted-image.tif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828616" y="5554846"/>
            <a:ext cx="4586358" cy="420227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rism/>
      </p:transition>
    </mc:Choice>
    <mc:Fallback xmlns="">
      <p:transition spd="fast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305269" y="-77977"/>
            <a:ext cx="17495449" cy="9842110"/>
          </a:xfrm>
          <a:prstGeom prst="rect">
            <a:avLst/>
          </a:prstGeom>
          <a:ln w="12700">
            <a:miter lim="400000"/>
          </a:ln>
        </p:spPr>
      </p:pic>
      <p:sp>
        <p:nvSpPr>
          <p:cNvPr id="126" name="Shape 126"/>
          <p:cNvSpPr/>
          <p:nvPr/>
        </p:nvSpPr>
        <p:spPr>
          <a:xfrm>
            <a:off x="4144383" y="3776119"/>
            <a:ext cx="4716035" cy="2133918"/>
          </a:xfrm>
          <a:prstGeom prst="rect">
            <a:avLst/>
          </a:prstGeom>
          <a:solidFill>
            <a:srgbClr val="000000">
              <a:alpha val="5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7200" b="1" spc="0">
                <a:solidFill>
                  <a:srgbClr val="EBF623"/>
                </a:solidFill>
                <a:effectLst>
                  <a:outerShdw blurRad="50800" dist="50800" dir="3000000" rotWithShape="0">
                    <a:srgbClr val="000000"/>
                  </a:outerShdw>
                </a:effectLst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Round 1</a:t>
            </a:r>
          </a:p>
          <a:p>
            <a:pPr>
              <a:defRPr sz="6000" b="1" spc="0">
                <a:solidFill>
                  <a:srgbClr val="EBF623"/>
                </a:solidFill>
                <a:effectLst>
                  <a:outerShdw blurRad="50800" dist="50800" dir="3000000" rotWithShape="0">
                    <a:srgbClr val="000000"/>
                  </a:outerShdw>
                </a:effectLst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GB" dirty="0"/>
              <a:t>Who &amp; when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rism/>
      </p:transition>
    </mc:Choice>
    <mc:Fallback xmlns="">
      <p:transition spd="fast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Origin stories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solidFill>
                  <a:srgbClr val="FF0000"/>
                </a:solidFill>
              </a:rPr>
              <a:t>Twitter Bootstrap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GB" sz="800" dirty="0"/>
          </a:p>
          <a:p>
            <a:pPr lvl="1">
              <a:buFont typeface="Wingdings" panose="05000000000000000000" pitchFamily="2" charset="2"/>
              <a:buChar char="§"/>
            </a:pPr>
            <a:endParaRPr lang="en-GB" sz="200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GB" sz="2000" dirty="0"/>
              <a:t>Bootstrap, originally named Twitter Blueprint, was developed by Mark Otto and Jacob Thornton at Twitter as a framework to encourage consistency across internal tools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sz="2000" dirty="0"/>
              <a:t>Open source project under MIT license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sz="2000" dirty="0"/>
              <a:t>Released in August 2011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sz="2000" dirty="0"/>
              <a:t>Current version 4.0.0-alpha.2 released in December 8, 2015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GB" sz="200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GB" dirty="0">
                <a:solidFill>
                  <a:srgbClr val="0070C0"/>
                </a:solidFill>
              </a:rPr>
              <a:t>Zurb Foundation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pPr marL="286101" lvl="1" indent="0">
              <a:buNone/>
            </a:pPr>
            <a:endParaRPr lang="en-GB" sz="200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GB" sz="2000" dirty="0"/>
              <a:t>Developed by Zurb (privately held interaction design company based in USA, founded in 1998)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sz="2000" dirty="0"/>
              <a:t>Open source project under MIT license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sz="2000" dirty="0"/>
              <a:t>Released in October 2011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sz="2000" dirty="0"/>
              <a:t>Foundation for Email was released in September 2013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sz="2000" dirty="0"/>
              <a:t>Foundation for Apps was released in December 2014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sz="2000" dirty="0"/>
              <a:t>Current version 6.2.3 – Europa Minor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08884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533874" y="-206104"/>
            <a:ext cx="18507579" cy="10410513"/>
          </a:xfrm>
          <a:prstGeom prst="rect">
            <a:avLst/>
          </a:prstGeom>
          <a:ln w="12700">
            <a:miter lim="400000"/>
          </a:ln>
        </p:spPr>
      </p:pic>
      <p:sp>
        <p:nvSpPr>
          <p:cNvPr id="139" name="Shape 139"/>
          <p:cNvSpPr/>
          <p:nvPr/>
        </p:nvSpPr>
        <p:spPr>
          <a:xfrm>
            <a:off x="2369859" y="3776119"/>
            <a:ext cx="8265083" cy="2133918"/>
          </a:xfrm>
          <a:prstGeom prst="rect">
            <a:avLst/>
          </a:prstGeom>
          <a:solidFill>
            <a:srgbClr val="000000">
              <a:alpha val="5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7200" b="1" spc="0">
                <a:solidFill>
                  <a:srgbClr val="EBF623"/>
                </a:solidFill>
                <a:effectLst>
                  <a:outerShdw blurRad="50800" dist="50800" dir="3000000" rotWithShape="0">
                    <a:srgbClr val="000000"/>
                  </a:outerShdw>
                </a:effectLst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Round 2</a:t>
            </a:r>
          </a:p>
          <a:p>
            <a:pPr>
              <a:defRPr sz="6000" b="1" spc="0">
                <a:solidFill>
                  <a:srgbClr val="EBF623"/>
                </a:solidFill>
                <a:effectLst>
                  <a:outerShdw blurRad="50800" dist="50800" dir="3000000" rotWithShape="0">
                    <a:srgbClr val="000000"/>
                  </a:outerShdw>
                </a:effectLst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Community</a:t>
            </a:r>
            <a:r>
              <a:rPr lang="en-GB" dirty="0"/>
              <a:t> &amp;</a:t>
            </a:r>
            <a:r>
              <a:rPr dirty="0"/>
              <a:t> Support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rism/>
      </p:transition>
    </mc:Choice>
    <mc:Fallback xmlns="">
      <p:transition spd="fast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Community &amp; Support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1290182" y="2787634"/>
            <a:ext cx="3564406" cy="1047157"/>
          </a:xfrm>
        </p:spPr>
        <p:txBody>
          <a:bodyPr/>
          <a:lstStyle/>
          <a:p>
            <a:r>
              <a:rPr lang="en-GB" dirty="0">
                <a:solidFill>
                  <a:srgbClr val="FF0000"/>
                </a:solidFill>
              </a:rPr>
              <a:t>Twitter Bootstrap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>
          <a:xfrm>
            <a:off x="8392437" y="2931090"/>
            <a:ext cx="3106121" cy="741563"/>
          </a:xfrm>
        </p:spPr>
        <p:txBody>
          <a:bodyPr/>
          <a:lstStyle/>
          <a:p>
            <a:pPr algn="r"/>
            <a:r>
              <a:rPr lang="en-GB" dirty="0">
                <a:solidFill>
                  <a:srgbClr val="0070C0"/>
                </a:solidFill>
              </a:rPr>
              <a:t>Zurb Foundation</a:t>
            </a:r>
            <a:endParaRPr lang="en-US" dirty="0">
              <a:solidFill>
                <a:srgbClr val="0070C0"/>
              </a:solidFill>
            </a:endParaRP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1226390"/>
              </p:ext>
            </p:extLst>
          </p:nvPr>
        </p:nvGraphicFramePr>
        <p:xfrm>
          <a:off x="1327842" y="4294967"/>
          <a:ext cx="10609209" cy="329924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3536403">
                  <a:extLst>
                    <a:ext uri="{9D8B030D-6E8A-4147-A177-3AD203B41FA5}">
                      <a16:colId xmlns:a16="http://schemas.microsoft.com/office/drawing/2014/main" val="3423517556"/>
                    </a:ext>
                  </a:extLst>
                </a:gridCol>
                <a:gridCol w="3536403">
                  <a:extLst>
                    <a:ext uri="{9D8B030D-6E8A-4147-A177-3AD203B41FA5}">
                      <a16:colId xmlns:a16="http://schemas.microsoft.com/office/drawing/2014/main" val="1926934989"/>
                    </a:ext>
                  </a:extLst>
                </a:gridCol>
                <a:gridCol w="3536403">
                  <a:extLst>
                    <a:ext uri="{9D8B030D-6E8A-4147-A177-3AD203B41FA5}">
                      <a16:colId xmlns:a16="http://schemas.microsoft.com/office/drawing/2014/main" val="3471924204"/>
                    </a:ext>
                  </a:extLst>
                </a:gridCol>
              </a:tblGrid>
              <a:tr h="982760">
                <a:tc>
                  <a:txBody>
                    <a:bodyPr/>
                    <a:lstStyle/>
                    <a:p>
                      <a:r>
                        <a:rPr lang="en-GB" sz="2000" dirty="0"/>
                        <a:t>97.000+ stars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2000" dirty="0"/>
                        <a:t>23.000+ stars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36019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sz="2000" dirty="0"/>
                    </a:p>
                    <a:p>
                      <a:r>
                        <a:rPr lang="en-GB" sz="2000" dirty="0"/>
                        <a:t>140.000+ results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2000" dirty="0"/>
                    </a:p>
                    <a:p>
                      <a:pPr algn="r"/>
                      <a:r>
                        <a:rPr lang="en-GB" sz="2000" dirty="0"/>
                        <a:t>52.000+ results</a:t>
                      </a:r>
                      <a:endParaRPr lang="en-US" sz="2000" dirty="0"/>
                    </a:p>
                    <a:p>
                      <a:pPr algn="r"/>
                      <a:endParaRPr lang="en-GB" sz="2000" dirty="0"/>
                    </a:p>
                    <a:p>
                      <a:pPr algn="r"/>
                      <a:endParaRPr lang="en-GB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25032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13004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2000" dirty="0"/>
                    </a:p>
                    <a:p>
                      <a:pPr marL="0" marR="0" indent="0" algn="l" defTabSz="13004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000" dirty="0"/>
                        <a:t>N/A</a:t>
                      </a:r>
                    </a:p>
                    <a:p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13004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000" baseline="0" dirty="0"/>
                        <a:t>Zurb or Certified Foundation Developers</a:t>
                      </a:r>
                      <a:endParaRPr lang="en-GB" sz="2000" dirty="0"/>
                    </a:p>
                    <a:p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5316766"/>
                  </a:ext>
                </a:extLst>
              </a:tr>
            </a:tbl>
          </a:graphicData>
        </a:graphic>
      </p:graphicFrame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9755" y="4374884"/>
            <a:ext cx="745382" cy="745382"/>
          </a:xfrm>
          <a:prstGeom prst="rect">
            <a:avLst/>
          </a:prstGeom>
        </p:spPr>
      </p:pic>
      <p:pic>
        <p:nvPicPr>
          <p:cNvPr id="11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116589" y="5349303"/>
            <a:ext cx="1031713" cy="1031713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1165" y="6597333"/>
            <a:ext cx="1847494" cy="942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88962"/>
      </p:ext>
    </p:extLst>
  </p:cSld>
  <p:clrMapOvr>
    <a:masterClrMapping/>
  </p:clrMapOvr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theme/theme1.xml><?xml version="1.0" encoding="utf-8"?>
<a:theme xmlns:a="http://schemas.openxmlformats.org/drawingml/2006/main" name="Retrospect">
  <a:themeElements>
    <a:clrScheme name="Red Orange">
      <a:dk1>
        <a:sysClr val="windowText" lastClr="000000"/>
      </a:dk1>
      <a:lt1>
        <a:sysClr val="window" lastClr="FFFFFF"/>
      </a:lt1>
      <a:dk2>
        <a:srgbClr val="505046"/>
      </a:dk2>
      <a:lt2>
        <a:srgbClr val="EEECE1"/>
      </a:lt2>
      <a:accent1>
        <a:srgbClr val="E84C22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CC9900"/>
      </a:hlink>
      <a:folHlink>
        <a:srgbClr val="666699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447</TotalTime>
  <Words>696</Words>
  <Application>Microsoft Office PowerPoint</Application>
  <PresentationFormat>Custom</PresentationFormat>
  <Paragraphs>229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8" baseType="lpstr">
      <vt:lpstr>Calibri</vt:lpstr>
      <vt:lpstr>Calibri Light</vt:lpstr>
      <vt:lpstr>Helvetica</vt:lpstr>
      <vt:lpstr>Helvetica Light</vt:lpstr>
      <vt:lpstr>Helvetica Neue</vt:lpstr>
      <vt:lpstr>Karmatic Arcade</vt:lpstr>
      <vt:lpstr>Wingdings</vt:lpstr>
      <vt:lpstr>Retrospect</vt:lpstr>
      <vt:lpstr>PowerPoint Presentation</vt:lpstr>
      <vt:lpstr>PowerPoint Presentation</vt:lpstr>
      <vt:lpstr>PowerPoint Presentation</vt:lpstr>
      <vt:lpstr>Front End Frameworks</vt:lpstr>
      <vt:lpstr>PowerPoint Presentation</vt:lpstr>
      <vt:lpstr>PowerPoint Presentation</vt:lpstr>
      <vt:lpstr>Origin stories</vt:lpstr>
      <vt:lpstr>PowerPoint Presentation</vt:lpstr>
      <vt:lpstr>Community &amp; Support</vt:lpstr>
      <vt:lpstr>PowerPoint Presentation</vt:lpstr>
      <vt:lpstr>Stylesheets</vt:lpstr>
      <vt:lpstr>Stylesheets</vt:lpstr>
      <vt:lpstr>PowerPoint Presentation</vt:lpstr>
      <vt:lpstr>Grid &amp; Responsiveness</vt:lpstr>
      <vt:lpstr>PowerPoint Presentation</vt:lpstr>
      <vt:lpstr>PowerPoint Presentation</vt:lpstr>
      <vt:lpstr>Interchange</vt:lpstr>
      <vt:lpstr>PowerPoint Presentation</vt:lpstr>
      <vt:lpstr>UI &amp; Widgets</vt:lpstr>
      <vt:lpstr>PowerPoint Presentation</vt:lpstr>
      <vt:lpstr>PowerPoint Presentation</vt:lpstr>
      <vt:lpstr>JS Frameworks &amp; Libraries</vt:lpstr>
      <vt:lpstr>PowerPoint Presentation</vt:lpstr>
      <vt:lpstr>JS Frameworks &amp; Libraries</vt:lpstr>
      <vt:lpstr>PowerPoint Presentation</vt:lpstr>
      <vt:lpstr>JS Frameworks &amp; Libraries</vt:lpstr>
      <vt:lpstr>PowerPoint Presentation</vt:lpstr>
      <vt:lpstr>Showcase</vt:lpstr>
      <vt:lpstr>Showcase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John Kottis</dc:creator>
  <cp:lastModifiedBy>John Kottis</cp:lastModifiedBy>
  <cp:revision>89</cp:revision>
  <dcterms:modified xsi:type="dcterms:W3CDTF">2016-11-15T15:41:47Z</dcterms:modified>
</cp:coreProperties>
</file>